
<file path=[Content_Types].xml><?xml version="1.0" encoding="utf-8"?>
<Types xmlns="http://schemas.openxmlformats.org/package/2006/content-types">
  <Default Extension="docx" ContentType="application/vnd.openxmlformats-officedocument.wordprocessingml.documen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embeddedFontLst>
    <p:embeddedFont>
      <p:font typeface="Calibri" panose="020F0502020204030204" pitchFamily="34" charset="0"/>
      <p:regular r:id="rId12"/>
      <p:bold r:id="rId13"/>
      <p:italic r:id="rId14"/>
      <p:boldItalic r:id="rId15"/>
    </p:embeddedFont>
    <p:embeddedFont>
      <p:font typeface="Poppins" panose="00000500000000000000" pitchFamily="2" charset="-18"/>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0" roundtripDataSignature="AMtx7miXMjpKdOZMbqgcJFAryASTqGq7b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840B075-6EF5-48B5-A6D8-1DA6AB4E73CC}">
  <a:tblStyle styleId="{4840B075-6EF5-48B5-A6D8-1DA6AB4E73CC}"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3C2FFA5D-87B4-456A-9821-1D502468CF0F}" styleName="Styl z motywem 1 — Ak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438" y="5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font" Target="fonts/font5.fntdata"/><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ojciech Szubstarski" userId="23b4627cd4cd8805" providerId="LiveId" clId="{9F3C8126-0B37-491B-B1A2-44F6D57B7BE2}"/>
    <pc:docChg chg="custSel modSld">
      <pc:chgData name="Wojciech Szubstarski" userId="23b4627cd4cd8805" providerId="LiveId" clId="{9F3C8126-0B37-491B-B1A2-44F6D57B7BE2}" dt="2022-04-19T20:11:38.153" v="779" actId="122"/>
      <pc:docMkLst>
        <pc:docMk/>
      </pc:docMkLst>
      <pc:sldChg chg="addSp delSp modSp mod">
        <pc:chgData name="Wojciech Szubstarski" userId="23b4627cd4cd8805" providerId="LiveId" clId="{9F3C8126-0B37-491B-B1A2-44F6D57B7BE2}" dt="2022-04-18T15:22:19.831" v="277" actId="1076"/>
        <pc:sldMkLst>
          <pc:docMk/>
          <pc:sldMk cId="0" sldId="259"/>
        </pc:sldMkLst>
        <pc:spChg chg="mod">
          <ac:chgData name="Wojciech Szubstarski" userId="23b4627cd4cd8805" providerId="LiveId" clId="{9F3C8126-0B37-491B-B1A2-44F6D57B7BE2}" dt="2022-04-18T15:20:57.990" v="269" actId="20577"/>
          <ac:spMkLst>
            <pc:docMk/>
            <pc:sldMk cId="0" sldId="259"/>
            <ac:spMk id="88" creationId="{00000000-0000-0000-0000-000000000000}"/>
          </ac:spMkLst>
        </pc:spChg>
        <pc:graphicFrameChg chg="add del mod">
          <ac:chgData name="Wojciech Szubstarski" userId="23b4627cd4cd8805" providerId="LiveId" clId="{9F3C8126-0B37-491B-B1A2-44F6D57B7BE2}" dt="2022-04-18T15:21:30.097" v="271" actId="478"/>
          <ac:graphicFrameMkLst>
            <pc:docMk/>
            <pc:sldMk cId="0" sldId="259"/>
            <ac:graphicFrameMk id="4" creationId="{508287C0-1452-422E-9E50-C301BBE4187A}"/>
          </ac:graphicFrameMkLst>
        </pc:graphicFrameChg>
        <pc:graphicFrameChg chg="add mod">
          <ac:chgData name="Wojciech Szubstarski" userId="23b4627cd4cd8805" providerId="LiveId" clId="{9F3C8126-0B37-491B-B1A2-44F6D57B7BE2}" dt="2022-04-18T15:22:10.898" v="276" actId="1076"/>
          <ac:graphicFrameMkLst>
            <pc:docMk/>
            <pc:sldMk cId="0" sldId="259"/>
            <ac:graphicFrameMk id="5" creationId="{3CBC38E1-F9C4-4427-8794-60F271FEEED1}"/>
          </ac:graphicFrameMkLst>
        </pc:graphicFrameChg>
        <pc:picChg chg="add mod">
          <ac:chgData name="Wojciech Szubstarski" userId="23b4627cd4cd8805" providerId="LiveId" clId="{9F3C8126-0B37-491B-B1A2-44F6D57B7BE2}" dt="2022-04-18T15:22:19.831" v="277" actId="1076"/>
          <ac:picMkLst>
            <pc:docMk/>
            <pc:sldMk cId="0" sldId="259"/>
            <ac:picMk id="3" creationId="{24034AB6-3B53-4855-9395-4669B9378D18}"/>
          </ac:picMkLst>
        </pc:picChg>
      </pc:sldChg>
      <pc:sldChg chg="modSp mod">
        <pc:chgData name="Wojciech Szubstarski" userId="23b4627cd4cd8805" providerId="LiveId" clId="{9F3C8126-0B37-491B-B1A2-44F6D57B7BE2}" dt="2022-04-18T21:57:42.993" v="696" actId="20577"/>
        <pc:sldMkLst>
          <pc:docMk/>
          <pc:sldMk cId="0" sldId="260"/>
        </pc:sldMkLst>
        <pc:spChg chg="mod">
          <ac:chgData name="Wojciech Szubstarski" userId="23b4627cd4cd8805" providerId="LiveId" clId="{9F3C8126-0B37-491B-B1A2-44F6D57B7BE2}" dt="2022-04-18T21:57:42.993" v="696" actId="20577"/>
          <ac:spMkLst>
            <pc:docMk/>
            <pc:sldMk cId="0" sldId="260"/>
            <ac:spMk id="94" creationId="{00000000-0000-0000-0000-000000000000}"/>
          </ac:spMkLst>
        </pc:spChg>
      </pc:sldChg>
      <pc:sldChg chg="addSp delSp modSp mod">
        <pc:chgData name="Wojciech Szubstarski" userId="23b4627cd4cd8805" providerId="LiveId" clId="{9F3C8126-0B37-491B-B1A2-44F6D57B7BE2}" dt="2022-04-19T18:53:39.833" v="721" actId="1076"/>
        <pc:sldMkLst>
          <pc:docMk/>
          <pc:sldMk cId="0" sldId="261"/>
        </pc:sldMkLst>
        <pc:spChg chg="mod">
          <ac:chgData name="Wojciech Szubstarski" userId="23b4627cd4cd8805" providerId="LiveId" clId="{9F3C8126-0B37-491B-B1A2-44F6D57B7BE2}" dt="2022-04-18T15:36:38.916" v="306" actId="20577"/>
          <ac:spMkLst>
            <pc:docMk/>
            <pc:sldMk cId="0" sldId="261"/>
            <ac:spMk id="100" creationId="{00000000-0000-0000-0000-000000000000}"/>
          </ac:spMkLst>
        </pc:spChg>
        <pc:picChg chg="add mod">
          <ac:chgData name="Wojciech Szubstarski" userId="23b4627cd4cd8805" providerId="LiveId" clId="{9F3C8126-0B37-491B-B1A2-44F6D57B7BE2}" dt="2022-04-18T15:36:28.619" v="301" actId="14100"/>
          <ac:picMkLst>
            <pc:docMk/>
            <pc:sldMk cId="0" sldId="261"/>
            <ac:picMk id="3" creationId="{65CA693E-DB40-4887-8F20-020CABFC247D}"/>
          </ac:picMkLst>
        </pc:picChg>
        <pc:picChg chg="add mod">
          <ac:chgData name="Wojciech Szubstarski" userId="23b4627cd4cd8805" providerId="LiveId" clId="{9F3C8126-0B37-491B-B1A2-44F6D57B7BE2}" dt="2022-04-19T18:53:39.833" v="721" actId="1076"/>
          <ac:picMkLst>
            <pc:docMk/>
            <pc:sldMk cId="0" sldId="261"/>
            <ac:picMk id="4" creationId="{0F4A30DD-AC3D-47C3-84D0-D8D17C2B4B4F}"/>
          </ac:picMkLst>
        </pc:picChg>
        <pc:picChg chg="add del mod">
          <ac:chgData name="Wojciech Szubstarski" userId="23b4627cd4cd8805" providerId="LiveId" clId="{9F3C8126-0B37-491B-B1A2-44F6D57B7BE2}" dt="2022-04-19T18:53:12.473" v="717" actId="478"/>
          <ac:picMkLst>
            <pc:docMk/>
            <pc:sldMk cId="0" sldId="261"/>
            <ac:picMk id="6" creationId="{A5FA8738-1E90-44A0-BC00-7072CC9CBE03}"/>
          </ac:picMkLst>
        </pc:picChg>
      </pc:sldChg>
      <pc:sldChg chg="addSp delSp modSp mod">
        <pc:chgData name="Wojciech Szubstarski" userId="23b4627cd4cd8805" providerId="LiveId" clId="{9F3C8126-0B37-491B-B1A2-44F6D57B7BE2}" dt="2022-04-19T19:01:42.708" v="741" actId="20577"/>
        <pc:sldMkLst>
          <pc:docMk/>
          <pc:sldMk cId="0" sldId="262"/>
        </pc:sldMkLst>
        <pc:spChg chg="mod">
          <ac:chgData name="Wojciech Szubstarski" userId="23b4627cd4cd8805" providerId="LiveId" clId="{9F3C8126-0B37-491B-B1A2-44F6D57B7BE2}" dt="2022-04-18T15:05:20.110" v="136" actId="1076"/>
          <ac:spMkLst>
            <pc:docMk/>
            <pc:sldMk cId="0" sldId="262"/>
            <ac:spMk id="105" creationId="{00000000-0000-0000-0000-000000000000}"/>
          </ac:spMkLst>
        </pc:spChg>
        <pc:spChg chg="del mod">
          <ac:chgData name="Wojciech Szubstarski" userId="23b4627cd4cd8805" providerId="LiveId" clId="{9F3C8126-0B37-491B-B1A2-44F6D57B7BE2}" dt="2022-04-18T15:00:24.230" v="70" actId="478"/>
          <ac:spMkLst>
            <pc:docMk/>
            <pc:sldMk cId="0" sldId="262"/>
            <ac:spMk id="106" creationId="{00000000-0000-0000-0000-000000000000}"/>
          </ac:spMkLst>
        </pc:spChg>
        <pc:graphicFrameChg chg="add mod modGraphic">
          <ac:chgData name="Wojciech Szubstarski" userId="23b4627cd4cd8805" providerId="LiveId" clId="{9F3C8126-0B37-491B-B1A2-44F6D57B7BE2}" dt="2022-04-19T19:01:42.708" v="741" actId="20577"/>
          <ac:graphicFrameMkLst>
            <pc:docMk/>
            <pc:sldMk cId="0" sldId="262"/>
            <ac:graphicFrameMk id="2" creationId="{3047B285-448B-43A5-9BDE-A78BC782B844}"/>
          </ac:graphicFrameMkLst>
        </pc:graphicFrameChg>
        <pc:graphicFrameChg chg="add del mod">
          <ac:chgData name="Wojciech Szubstarski" userId="23b4627cd4cd8805" providerId="LiveId" clId="{9F3C8126-0B37-491B-B1A2-44F6D57B7BE2}" dt="2022-04-18T15:09:16.369" v="139" actId="478"/>
          <ac:graphicFrameMkLst>
            <pc:docMk/>
            <pc:sldMk cId="0" sldId="262"/>
            <ac:graphicFrameMk id="3" creationId="{49AF092A-59EF-4F78-AFC3-5ACC2AC1FAD1}"/>
          </ac:graphicFrameMkLst>
        </pc:graphicFrameChg>
        <pc:graphicFrameChg chg="del mod modGraphic">
          <ac:chgData name="Wojciech Szubstarski" userId="23b4627cd4cd8805" providerId="LiveId" clId="{9F3C8126-0B37-491B-B1A2-44F6D57B7BE2}" dt="2022-04-18T15:01:39.121" v="87" actId="478"/>
          <ac:graphicFrameMkLst>
            <pc:docMk/>
            <pc:sldMk cId="0" sldId="262"/>
            <ac:graphicFrameMk id="107" creationId="{00000000-0000-0000-0000-000000000000}"/>
          </ac:graphicFrameMkLst>
        </pc:graphicFrameChg>
      </pc:sldChg>
      <pc:sldChg chg="addSp modSp mod">
        <pc:chgData name="Wojciech Szubstarski" userId="23b4627cd4cd8805" providerId="LiveId" clId="{9F3C8126-0B37-491B-B1A2-44F6D57B7BE2}" dt="2022-04-19T20:11:38.153" v="779" actId="122"/>
        <pc:sldMkLst>
          <pc:docMk/>
          <pc:sldMk cId="0" sldId="263"/>
        </pc:sldMkLst>
        <pc:spChg chg="mod">
          <ac:chgData name="Wojciech Szubstarski" userId="23b4627cd4cd8805" providerId="LiveId" clId="{9F3C8126-0B37-491B-B1A2-44F6D57B7BE2}" dt="2022-04-19T20:11:38.153" v="779" actId="122"/>
          <ac:spMkLst>
            <pc:docMk/>
            <pc:sldMk cId="0" sldId="263"/>
            <ac:spMk id="113" creationId="{00000000-0000-0000-0000-000000000000}"/>
          </ac:spMkLst>
        </pc:spChg>
        <pc:picChg chg="add mod">
          <ac:chgData name="Wojciech Szubstarski" userId="23b4627cd4cd8805" providerId="LiveId" clId="{9F3C8126-0B37-491B-B1A2-44F6D57B7BE2}" dt="2022-04-19T20:11:34.271" v="778" actId="1076"/>
          <ac:picMkLst>
            <pc:docMk/>
            <pc:sldMk cId="0" sldId="263"/>
            <ac:picMk id="3" creationId="{FEC10C49-E62C-498D-B697-1F53F1188841}"/>
          </ac:picMkLst>
        </pc:picChg>
      </pc:sldChg>
      <pc:sldChg chg="modSp mod">
        <pc:chgData name="Wojciech Szubstarski" userId="23b4627cd4cd8805" providerId="LiveId" clId="{9F3C8126-0B37-491B-B1A2-44F6D57B7BE2}" dt="2022-04-19T19:24:56.772" v="771" actId="20577"/>
        <pc:sldMkLst>
          <pc:docMk/>
          <pc:sldMk cId="0" sldId="264"/>
        </pc:sldMkLst>
        <pc:spChg chg="mod">
          <ac:chgData name="Wojciech Szubstarski" userId="23b4627cd4cd8805" providerId="LiveId" clId="{9F3C8126-0B37-491B-B1A2-44F6D57B7BE2}" dt="2022-04-19T19:24:56.772" v="771" actId="20577"/>
          <ac:spMkLst>
            <pc:docMk/>
            <pc:sldMk cId="0" sldId="264"/>
            <ac:spMk id="119" creationId="{00000000-0000-0000-0000-000000000000}"/>
          </ac:spMkLst>
        </pc:spChg>
      </pc:sldChg>
    </pc:docChg>
  </pc:docChgLst>
</pc:chgInfo>
</file>

<file path=ppt/media/image1.png>
</file>

<file path=ppt/media/image10.jpg>
</file>

<file path=ppt/media/image12.jpg>
</file>

<file path=ppt/media/image13.jp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7" name="Google Shape;6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3" name="Google Shape;7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9" name="Google Shape;7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5" name="Google Shape;8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1" name="Google Shape;9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0" name="Google Shape;11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6" name="Google Shape;11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ytuł i zawartość" type="obj">
  <p:cSld name="OBJECT">
    <p:spTree>
      <p:nvGrpSpPr>
        <p:cNvPr id="1" name="Shape 11"/>
        <p:cNvGrpSpPr/>
        <p:nvPr/>
      </p:nvGrpSpPr>
      <p:grpSpPr>
        <a:xfrm>
          <a:off x="0" y="0"/>
          <a:ext cx="0" cy="0"/>
          <a:chOff x="0" y="0"/>
          <a:chExt cx="0" cy="0"/>
        </a:xfrm>
      </p:grpSpPr>
      <p:sp>
        <p:nvSpPr>
          <p:cNvPr id="12" name="Google Shape;12;p12"/>
          <p:cNvSpPr txBox="1">
            <a:spLocks noGrp="1"/>
          </p:cNvSpPr>
          <p:nvPr>
            <p:ph type="title"/>
          </p:nvPr>
        </p:nvSpPr>
        <p:spPr>
          <a:xfrm>
            <a:off x="838200" y="365125"/>
            <a:ext cx="9957822"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b="0" i="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2"/>
          <p:cNvSpPr txBox="1">
            <a:spLocks noGrp="1"/>
          </p:cNvSpPr>
          <p:nvPr>
            <p:ph type="body" idx="1"/>
          </p:nvPr>
        </p:nvSpPr>
        <p:spPr>
          <a:xfrm>
            <a:off x="838200" y="1825625"/>
            <a:ext cx="9957822"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sz="2000" b="0" i="0">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4" name="Google Shape;14;p12"/>
          <p:cNvPicPr preferRelativeResize="0"/>
          <p:nvPr/>
        </p:nvPicPr>
        <p:blipFill rotWithShape="1">
          <a:blip r:embed="rId2">
            <a:alphaModFix/>
          </a:blip>
          <a:srcRect/>
          <a:stretch/>
        </p:blipFill>
        <p:spPr>
          <a:xfrm>
            <a:off x="117290" y="6311900"/>
            <a:ext cx="1057364" cy="546100"/>
          </a:xfrm>
          <a:prstGeom prst="rect">
            <a:avLst/>
          </a:prstGeom>
          <a:noFill/>
          <a:ln>
            <a:noFill/>
          </a:ln>
        </p:spPr>
      </p:pic>
      <p:sp>
        <p:nvSpPr>
          <p:cNvPr id="15" name="Google Shape;15;p12"/>
          <p:cNvSpPr/>
          <p:nvPr/>
        </p:nvSpPr>
        <p:spPr>
          <a:xfrm>
            <a:off x="10911636" y="-773508"/>
            <a:ext cx="2111432" cy="2111432"/>
          </a:xfrm>
          <a:prstGeom prst="ellipse">
            <a:avLst/>
          </a:prstGeom>
          <a:solidFill>
            <a:srgbClr val="98A1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16" name="Google Shape;16;p12"/>
          <p:cNvSpPr/>
          <p:nvPr/>
        </p:nvSpPr>
        <p:spPr>
          <a:xfrm rot="-2793109">
            <a:off x="11309305" y="4498671"/>
            <a:ext cx="3549534" cy="2470406"/>
          </a:xfrm>
          <a:prstGeom prst="rect">
            <a:avLst/>
          </a:prstGeom>
          <a:solidFill>
            <a:srgbClr val="66FFD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 </a:t>
            </a:r>
            <a:endParaRPr sz="1400" b="0" i="0" u="none" strike="noStrike" cap="none">
              <a:solidFill>
                <a:schemeClr val="lt1"/>
              </a:solidFill>
              <a:latin typeface="Arial"/>
              <a:ea typeface="Arial"/>
              <a:cs typeface="Arial"/>
              <a:sym typeface="Arial"/>
            </a:endParaRPr>
          </a:p>
        </p:txBody>
      </p:sp>
      <p:sp>
        <p:nvSpPr>
          <p:cNvPr id="17" name="Google Shape;17;p12"/>
          <p:cNvSpPr/>
          <p:nvPr/>
        </p:nvSpPr>
        <p:spPr>
          <a:xfrm rot="-1002334">
            <a:off x="-581181" y="-552332"/>
            <a:ext cx="1396941" cy="1335601"/>
          </a:xfrm>
          <a:prstGeom prst="star10">
            <a:avLst>
              <a:gd name="adj" fmla="val 24304"/>
              <a:gd name="hf" fmla="val 105146"/>
            </a:avLst>
          </a:prstGeom>
          <a:solidFill>
            <a:srgbClr val="FA61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lajd tytułowy">
  <p:cSld name="1_Slajd tytułowy 2">
    <p:spTree>
      <p:nvGrpSpPr>
        <p:cNvPr id="1" name="Shape 18"/>
        <p:cNvGrpSpPr/>
        <p:nvPr/>
      </p:nvGrpSpPr>
      <p:grpSpPr>
        <a:xfrm>
          <a:off x="0" y="0"/>
          <a:ext cx="0" cy="0"/>
          <a:chOff x="0" y="0"/>
          <a:chExt cx="0" cy="0"/>
        </a:xfrm>
      </p:grpSpPr>
      <p:sp>
        <p:nvSpPr>
          <p:cNvPr id="19" name="Google Shape;19;p13"/>
          <p:cNvSpPr txBox="1">
            <a:spLocks noGrp="1"/>
          </p:cNvSpPr>
          <p:nvPr>
            <p:ph type="ctrTitle"/>
          </p:nvPr>
        </p:nvSpPr>
        <p:spPr>
          <a:xfrm>
            <a:off x="388883" y="1041400"/>
            <a:ext cx="6950639"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0" name="Google Shape;20;p13"/>
          <p:cNvPicPr preferRelativeResize="0"/>
          <p:nvPr/>
        </p:nvPicPr>
        <p:blipFill rotWithShape="1">
          <a:blip r:embed="rId2">
            <a:alphaModFix/>
          </a:blip>
          <a:srcRect/>
          <a:stretch/>
        </p:blipFill>
        <p:spPr>
          <a:xfrm>
            <a:off x="465383" y="5432521"/>
            <a:ext cx="2006885" cy="1036502"/>
          </a:xfrm>
          <a:prstGeom prst="rect">
            <a:avLst/>
          </a:prstGeom>
          <a:noFill/>
          <a:ln>
            <a:noFill/>
          </a:ln>
        </p:spPr>
      </p:pic>
      <p:pic>
        <p:nvPicPr>
          <p:cNvPr id="21" name="Google Shape;21;p13"/>
          <p:cNvPicPr preferRelativeResize="0"/>
          <p:nvPr/>
        </p:nvPicPr>
        <p:blipFill rotWithShape="1">
          <a:blip r:embed="rId2">
            <a:alphaModFix/>
          </a:blip>
          <a:srcRect/>
          <a:stretch/>
        </p:blipFill>
        <p:spPr>
          <a:xfrm>
            <a:off x="465383" y="5432521"/>
            <a:ext cx="2006885" cy="1036502"/>
          </a:xfrm>
          <a:prstGeom prst="rect">
            <a:avLst/>
          </a:prstGeom>
          <a:noFill/>
          <a:ln>
            <a:noFill/>
          </a:ln>
        </p:spPr>
      </p:pic>
      <p:sp>
        <p:nvSpPr>
          <p:cNvPr id="22" name="Google Shape;22;p13"/>
          <p:cNvSpPr/>
          <p:nvPr/>
        </p:nvSpPr>
        <p:spPr>
          <a:xfrm rot="-1002334">
            <a:off x="11243410" y="904269"/>
            <a:ext cx="1847923" cy="1847923"/>
          </a:xfrm>
          <a:prstGeom prst="star10">
            <a:avLst>
              <a:gd name="adj" fmla="val 24304"/>
              <a:gd name="hf" fmla="val 105146"/>
            </a:avLst>
          </a:prstGeom>
          <a:solidFill>
            <a:srgbClr val="FA61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 name="Google Shape;23;p13"/>
          <p:cNvSpPr/>
          <p:nvPr/>
        </p:nvSpPr>
        <p:spPr>
          <a:xfrm>
            <a:off x="-546948" y="-935831"/>
            <a:ext cx="1871662" cy="1871662"/>
          </a:xfrm>
          <a:prstGeom prst="ellipse">
            <a:avLst/>
          </a:prstGeom>
          <a:solidFill>
            <a:srgbClr val="66FFD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4" name="Google Shape;24;p13"/>
          <p:cNvSpPr txBox="1">
            <a:spLocks noGrp="1"/>
          </p:cNvSpPr>
          <p:nvPr>
            <p:ph type="subTitle" idx="1"/>
          </p:nvPr>
        </p:nvSpPr>
        <p:spPr>
          <a:xfrm>
            <a:off x="388883" y="3496355"/>
            <a:ext cx="6950639"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b="0" i="0">
                <a:latin typeface="Arial"/>
                <a:ea typeface="Arial"/>
                <a:cs typeface="Arial"/>
                <a:sym typeface="Aria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25" name="Google Shape;25;p13"/>
          <p:cNvPicPr preferRelativeResize="0"/>
          <p:nvPr/>
        </p:nvPicPr>
        <p:blipFill rotWithShape="1">
          <a:blip r:embed="rId3">
            <a:alphaModFix/>
          </a:blip>
          <a:srcRect/>
          <a:stretch/>
        </p:blipFill>
        <p:spPr>
          <a:xfrm>
            <a:off x="7339522" y="2521772"/>
            <a:ext cx="7147965" cy="6858000"/>
          </a:xfrm>
          <a:prstGeom prst="rect">
            <a:avLst/>
          </a:prstGeom>
          <a:noFill/>
          <a:ln>
            <a:noFill/>
          </a:ln>
        </p:spPr>
      </p:pic>
      <p:sp>
        <p:nvSpPr>
          <p:cNvPr id="26" name="Google Shape;26;p13"/>
          <p:cNvSpPr/>
          <p:nvPr/>
        </p:nvSpPr>
        <p:spPr>
          <a:xfrm>
            <a:off x="8712742" y="4447259"/>
            <a:ext cx="2301945" cy="2343600"/>
          </a:xfrm>
          <a:prstGeom prst="roundRect">
            <a:avLst>
              <a:gd name="adj" fmla="val 9719"/>
            </a:avLst>
          </a:prstGeom>
          <a:blipFill rotWithShape="1">
            <a:blip r:embed="rId4">
              <a:alphaModFix/>
            </a:blip>
            <a:stretch>
              <a:fillRect l="-21152" t="-2992" r="-21152" b="-73648"/>
            </a:stretch>
          </a:blip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27" name="Google Shape;27;p13"/>
          <p:cNvPicPr preferRelativeResize="0"/>
          <p:nvPr/>
        </p:nvPicPr>
        <p:blipFill rotWithShape="1">
          <a:blip r:embed="rId5">
            <a:alphaModFix/>
          </a:blip>
          <a:srcRect/>
          <a:stretch/>
        </p:blipFill>
        <p:spPr>
          <a:xfrm>
            <a:off x="10716348" y="3236148"/>
            <a:ext cx="7147965" cy="68580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lajd tytułowy" type="title">
  <p:cSld name="TITLE">
    <p:spTree>
      <p:nvGrpSpPr>
        <p:cNvPr id="1" name="Shape 28"/>
        <p:cNvGrpSpPr/>
        <p:nvPr/>
      </p:nvGrpSpPr>
      <p:grpSpPr>
        <a:xfrm>
          <a:off x="0" y="0"/>
          <a:ext cx="0" cy="0"/>
          <a:chOff x="0" y="0"/>
          <a:chExt cx="0" cy="0"/>
        </a:xfrm>
      </p:grpSpPr>
      <p:sp>
        <p:nvSpPr>
          <p:cNvPr id="29" name="Google Shape;29;p1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b="0" i="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4"/>
          <p:cNvSpPr txBox="1">
            <a:spLocks noGrp="1"/>
          </p:cNvSpPr>
          <p:nvPr>
            <p:ph type="subTitle" idx="1"/>
          </p:nvPr>
        </p:nvSpPr>
        <p:spPr>
          <a:xfrm>
            <a:off x="1524000" y="3602038"/>
            <a:ext cx="9144000" cy="1085576"/>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b="0" i="0">
                <a:latin typeface="Arial"/>
                <a:ea typeface="Arial"/>
                <a:cs typeface="Arial"/>
                <a:sym typeface="Aria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31" name="Google Shape;31;p14"/>
          <p:cNvPicPr preferRelativeResize="0"/>
          <p:nvPr/>
        </p:nvPicPr>
        <p:blipFill rotWithShape="1">
          <a:blip r:embed="rId2">
            <a:alphaModFix/>
          </a:blip>
          <a:srcRect/>
          <a:stretch/>
        </p:blipFill>
        <p:spPr>
          <a:xfrm>
            <a:off x="7291552" y="3591391"/>
            <a:ext cx="7267848" cy="6107804"/>
          </a:xfrm>
          <a:prstGeom prst="rect">
            <a:avLst/>
          </a:prstGeom>
          <a:noFill/>
          <a:ln>
            <a:noFill/>
          </a:ln>
        </p:spPr>
      </p:pic>
      <p:pic>
        <p:nvPicPr>
          <p:cNvPr id="32" name="Google Shape;32;p14"/>
          <p:cNvPicPr preferRelativeResize="0"/>
          <p:nvPr/>
        </p:nvPicPr>
        <p:blipFill rotWithShape="1">
          <a:blip r:embed="rId3">
            <a:alphaModFix/>
          </a:blip>
          <a:srcRect/>
          <a:stretch/>
        </p:blipFill>
        <p:spPr>
          <a:xfrm>
            <a:off x="506110" y="209347"/>
            <a:ext cx="797776" cy="88957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lajd tytułowy">
  <p:cSld name="1_Slajd tytułowy">
    <p:spTree>
      <p:nvGrpSpPr>
        <p:cNvPr id="1" name="Shape 33"/>
        <p:cNvGrpSpPr/>
        <p:nvPr/>
      </p:nvGrpSpPr>
      <p:grpSpPr>
        <a:xfrm>
          <a:off x="0" y="0"/>
          <a:ext cx="0" cy="0"/>
          <a:chOff x="0" y="0"/>
          <a:chExt cx="0" cy="0"/>
        </a:xfrm>
      </p:grpSpPr>
      <p:sp>
        <p:nvSpPr>
          <p:cNvPr id="34" name="Google Shape;34;p1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b="0" i="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35" name="Google Shape;35;p15"/>
          <p:cNvPicPr preferRelativeResize="0"/>
          <p:nvPr/>
        </p:nvPicPr>
        <p:blipFill rotWithShape="1">
          <a:blip r:embed="rId2">
            <a:alphaModFix/>
          </a:blip>
          <a:srcRect/>
          <a:stretch/>
        </p:blipFill>
        <p:spPr>
          <a:xfrm>
            <a:off x="465383" y="5432521"/>
            <a:ext cx="2006885" cy="1036502"/>
          </a:xfrm>
          <a:prstGeom prst="rect">
            <a:avLst/>
          </a:prstGeom>
          <a:noFill/>
          <a:ln>
            <a:noFill/>
          </a:ln>
        </p:spPr>
      </p:pic>
      <p:pic>
        <p:nvPicPr>
          <p:cNvPr id="36" name="Google Shape;36;p15"/>
          <p:cNvPicPr preferRelativeResize="0"/>
          <p:nvPr/>
        </p:nvPicPr>
        <p:blipFill rotWithShape="1">
          <a:blip r:embed="rId2">
            <a:alphaModFix/>
          </a:blip>
          <a:srcRect/>
          <a:stretch/>
        </p:blipFill>
        <p:spPr>
          <a:xfrm>
            <a:off x="465383" y="5432521"/>
            <a:ext cx="2006885" cy="1036502"/>
          </a:xfrm>
          <a:prstGeom prst="rect">
            <a:avLst/>
          </a:prstGeom>
          <a:noFill/>
          <a:ln>
            <a:noFill/>
          </a:ln>
        </p:spPr>
      </p:pic>
      <p:sp>
        <p:nvSpPr>
          <p:cNvPr id="37" name="Google Shape;37;p15"/>
          <p:cNvSpPr/>
          <p:nvPr/>
        </p:nvSpPr>
        <p:spPr>
          <a:xfrm rot="-1002334">
            <a:off x="-458579" y="-534985"/>
            <a:ext cx="1847923" cy="1847923"/>
          </a:xfrm>
          <a:prstGeom prst="star10">
            <a:avLst>
              <a:gd name="adj" fmla="val 24304"/>
              <a:gd name="hf" fmla="val 105146"/>
            </a:avLst>
          </a:prstGeom>
          <a:solidFill>
            <a:srgbClr val="FA61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38" name="Google Shape;38;p15"/>
          <p:cNvPicPr preferRelativeResize="0"/>
          <p:nvPr/>
        </p:nvPicPr>
        <p:blipFill rotWithShape="1">
          <a:blip r:embed="rId3">
            <a:alphaModFix/>
          </a:blip>
          <a:srcRect/>
          <a:stretch/>
        </p:blipFill>
        <p:spPr>
          <a:xfrm>
            <a:off x="7171123" y="4493570"/>
            <a:ext cx="7043864" cy="5836344"/>
          </a:xfrm>
          <a:prstGeom prst="rect">
            <a:avLst/>
          </a:prstGeom>
          <a:noFill/>
          <a:ln>
            <a:noFill/>
          </a:ln>
        </p:spPr>
      </p:pic>
      <p:pic>
        <p:nvPicPr>
          <p:cNvPr id="39" name="Google Shape;39;p15"/>
          <p:cNvPicPr preferRelativeResize="0"/>
          <p:nvPr/>
        </p:nvPicPr>
        <p:blipFill rotWithShape="1">
          <a:blip r:embed="rId4">
            <a:alphaModFix/>
          </a:blip>
          <a:srcRect l="77135" t="68889"/>
          <a:stretch/>
        </p:blipFill>
        <p:spPr>
          <a:xfrm>
            <a:off x="10693055" y="3962399"/>
            <a:ext cx="2475959" cy="224589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ytuł i zawartość">
  <p:cSld name="1_Tytuł i zawartość">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838200" y="365125"/>
            <a:ext cx="8852338"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b="0" i="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838199" y="1825625"/>
            <a:ext cx="10210071"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sz="2400" b="0" i="0">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16"/>
          <p:cNvSpPr/>
          <p:nvPr/>
        </p:nvSpPr>
        <p:spPr>
          <a:xfrm rot="-2793109">
            <a:off x="11390761" y="4878136"/>
            <a:ext cx="3549534" cy="2470406"/>
          </a:xfrm>
          <a:prstGeom prst="rect">
            <a:avLst/>
          </a:prstGeom>
          <a:solidFill>
            <a:srgbClr val="66FFD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44" name="Google Shape;44;p16"/>
          <p:cNvPicPr preferRelativeResize="0"/>
          <p:nvPr/>
        </p:nvPicPr>
        <p:blipFill rotWithShape="1">
          <a:blip r:embed="rId2">
            <a:alphaModFix/>
          </a:blip>
          <a:srcRect/>
          <a:stretch/>
        </p:blipFill>
        <p:spPr>
          <a:xfrm>
            <a:off x="117290" y="6311900"/>
            <a:ext cx="1057364" cy="546100"/>
          </a:xfrm>
          <a:prstGeom prst="rect">
            <a:avLst/>
          </a:prstGeom>
          <a:noFill/>
          <a:ln>
            <a:noFill/>
          </a:ln>
        </p:spPr>
      </p:pic>
      <p:sp>
        <p:nvSpPr>
          <p:cNvPr id="45" name="Google Shape;45;p16"/>
          <p:cNvSpPr/>
          <p:nvPr/>
        </p:nvSpPr>
        <p:spPr>
          <a:xfrm rot="-540000">
            <a:off x="11519948" y="-1271246"/>
            <a:ext cx="210312" cy="2051374"/>
          </a:xfrm>
          <a:prstGeom prst="rect">
            <a:avLst/>
          </a:prstGeom>
          <a:solidFill>
            <a:srgbClr val="FA61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46" name="Google Shape;46;p16"/>
          <p:cNvPicPr preferRelativeResize="0"/>
          <p:nvPr/>
        </p:nvPicPr>
        <p:blipFill rotWithShape="1">
          <a:blip r:embed="rId3">
            <a:alphaModFix/>
          </a:blip>
          <a:srcRect l="8875" t="5333" r="75115" b="74200"/>
          <a:stretch/>
        </p:blipFill>
        <p:spPr>
          <a:xfrm rot="449321">
            <a:off x="9626769" y="188217"/>
            <a:ext cx="1125888" cy="1191467"/>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orównanie" type="twoTxTwoObj">
  <p:cSld name="TWO_OBJECTS_WITH_TEXT">
    <p:spTree>
      <p:nvGrpSpPr>
        <p:cNvPr id="1" name="Shape 47"/>
        <p:cNvGrpSpPr/>
        <p:nvPr/>
      </p:nvGrpSpPr>
      <p:grpSpPr>
        <a:xfrm>
          <a:off x="0" y="0"/>
          <a:ext cx="0" cy="0"/>
          <a:chOff x="0" y="0"/>
          <a:chExt cx="0" cy="0"/>
        </a:xfrm>
      </p:grpSpPr>
      <p:sp>
        <p:nvSpPr>
          <p:cNvPr id="48" name="Google Shape;48;p17"/>
          <p:cNvSpPr txBox="1">
            <a:spLocks noGrp="1"/>
          </p:cNvSpPr>
          <p:nvPr>
            <p:ph type="title"/>
          </p:nvPr>
        </p:nvSpPr>
        <p:spPr>
          <a:xfrm>
            <a:off x="839788" y="365125"/>
            <a:ext cx="8850864"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b="0" i="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1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0" i="0">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 name="Google Shape;50;p1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b="0" i="0">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1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0" i="0">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2" name="Google Shape;52;p1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b="0" i="0">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53" name="Google Shape;53;p17"/>
          <p:cNvPicPr preferRelativeResize="0"/>
          <p:nvPr/>
        </p:nvPicPr>
        <p:blipFill rotWithShape="1">
          <a:blip r:embed="rId2">
            <a:alphaModFix/>
          </a:blip>
          <a:srcRect r="84470" b="70777"/>
          <a:stretch/>
        </p:blipFill>
        <p:spPr>
          <a:xfrm>
            <a:off x="2140897" y="-1154171"/>
            <a:ext cx="1681656" cy="2109571"/>
          </a:xfrm>
          <a:prstGeom prst="rect">
            <a:avLst/>
          </a:prstGeom>
          <a:noFill/>
          <a:ln>
            <a:noFill/>
          </a:ln>
        </p:spPr>
      </p:pic>
      <p:sp>
        <p:nvSpPr>
          <p:cNvPr id="54" name="Google Shape;54;p17"/>
          <p:cNvSpPr/>
          <p:nvPr/>
        </p:nvSpPr>
        <p:spPr>
          <a:xfrm rot="-780000">
            <a:off x="-679854" y="6817895"/>
            <a:ext cx="4796590" cy="80210"/>
          </a:xfrm>
          <a:prstGeom prst="rect">
            <a:avLst/>
          </a:prstGeom>
          <a:solidFill>
            <a:srgbClr val="66FFD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5" name="Google Shape;55;p17"/>
          <p:cNvPicPr preferRelativeResize="0"/>
          <p:nvPr/>
        </p:nvPicPr>
        <p:blipFill rotWithShape="1">
          <a:blip r:embed="rId3">
            <a:alphaModFix/>
          </a:blip>
          <a:srcRect/>
          <a:stretch/>
        </p:blipFill>
        <p:spPr>
          <a:xfrm>
            <a:off x="117290" y="6311900"/>
            <a:ext cx="1057364" cy="546100"/>
          </a:xfrm>
          <a:prstGeom prst="rect">
            <a:avLst/>
          </a:prstGeom>
          <a:noFill/>
          <a:ln>
            <a:noFill/>
          </a:ln>
        </p:spPr>
      </p:pic>
      <p:sp>
        <p:nvSpPr>
          <p:cNvPr id="56" name="Google Shape;56;p17"/>
          <p:cNvSpPr/>
          <p:nvPr/>
        </p:nvSpPr>
        <p:spPr>
          <a:xfrm rot="-540000">
            <a:off x="11519948" y="-1271246"/>
            <a:ext cx="210312" cy="2051374"/>
          </a:xfrm>
          <a:prstGeom prst="rect">
            <a:avLst/>
          </a:prstGeom>
          <a:solidFill>
            <a:srgbClr val="FA61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57" name="Google Shape;57;p17"/>
          <p:cNvPicPr preferRelativeResize="0"/>
          <p:nvPr/>
        </p:nvPicPr>
        <p:blipFill rotWithShape="1">
          <a:blip r:embed="rId4">
            <a:alphaModFix/>
          </a:blip>
          <a:srcRect l="8875" t="5333" r="75115" b="74200"/>
          <a:stretch/>
        </p:blipFill>
        <p:spPr>
          <a:xfrm rot="449321">
            <a:off x="9626769" y="188217"/>
            <a:ext cx="1125888" cy="1191467"/>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usty" type="blank">
  <p:cSld name="BLANK">
    <p:spTree>
      <p:nvGrpSpPr>
        <p:cNvPr id="1" name="Shape 58"/>
        <p:cNvGrpSpPr/>
        <p:nvPr/>
      </p:nvGrpSpPr>
      <p:grpSpPr>
        <a:xfrm>
          <a:off x="0" y="0"/>
          <a:ext cx="0" cy="0"/>
          <a:chOff x="0" y="0"/>
          <a:chExt cx="0" cy="0"/>
        </a:xfrm>
      </p:grpSpPr>
      <p:sp>
        <p:nvSpPr>
          <p:cNvPr id="59" name="Google Shape;59;p18"/>
          <p:cNvSpPr/>
          <p:nvPr/>
        </p:nvSpPr>
        <p:spPr>
          <a:xfrm rot="-2793109">
            <a:off x="11390761" y="4878136"/>
            <a:ext cx="3549534" cy="2470406"/>
          </a:xfrm>
          <a:prstGeom prst="rect">
            <a:avLst/>
          </a:prstGeom>
          <a:solidFill>
            <a:srgbClr val="66FFD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60" name="Google Shape;60;p18"/>
          <p:cNvPicPr preferRelativeResize="0"/>
          <p:nvPr/>
        </p:nvPicPr>
        <p:blipFill rotWithShape="1">
          <a:blip r:embed="rId2">
            <a:alphaModFix/>
          </a:blip>
          <a:srcRect r="84470" b="70777"/>
          <a:stretch/>
        </p:blipFill>
        <p:spPr>
          <a:xfrm>
            <a:off x="-194856" y="-934857"/>
            <a:ext cx="1681656" cy="2109571"/>
          </a:xfrm>
          <a:prstGeom prst="rect">
            <a:avLst/>
          </a:prstGeom>
          <a:noFill/>
          <a:ln>
            <a:noFill/>
          </a:ln>
        </p:spPr>
      </p:pic>
      <p:sp>
        <p:nvSpPr>
          <p:cNvPr id="61" name="Google Shape;61;p18"/>
          <p:cNvSpPr/>
          <p:nvPr/>
        </p:nvSpPr>
        <p:spPr>
          <a:xfrm rot="-540000">
            <a:off x="11519948" y="-1271246"/>
            <a:ext cx="210312" cy="2051374"/>
          </a:xfrm>
          <a:prstGeom prst="rect">
            <a:avLst/>
          </a:prstGeom>
          <a:solidFill>
            <a:srgbClr val="FA61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2" name="Google Shape;62;p18"/>
          <p:cNvSpPr/>
          <p:nvPr/>
        </p:nvSpPr>
        <p:spPr>
          <a:xfrm rot="-780000">
            <a:off x="-679854" y="6817895"/>
            <a:ext cx="4796590" cy="80210"/>
          </a:xfrm>
          <a:prstGeom prst="rect">
            <a:avLst/>
          </a:prstGeom>
          <a:solidFill>
            <a:srgbClr val="66FFD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63" name="Google Shape;63;p18"/>
          <p:cNvPicPr preferRelativeResize="0"/>
          <p:nvPr/>
        </p:nvPicPr>
        <p:blipFill rotWithShape="1">
          <a:blip r:embed="rId3">
            <a:alphaModFix/>
          </a:blip>
          <a:srcRect l="8875" t="5333" r="75115" b="74200"/>
          <a:stretch/>
        </p:blipFill>
        <p:spPr>
          <a:xfrm rot="449321">
            <a:off x="9626769" y="188217"/>
            <a:ext cx="1125888" cy="1191467"/>
          </a:xfrm>
          <a:prstGeom prst="rect">
            <a:avLst/>
          </a:prstGeom>
          <a:noFill/>
          <a:ln>
            <a:noFill/>
          </a:ln>
        </p:spPr>
      </p:pic>
      <p:pic>
        <p:nvPicPr>
          <p:cNvPr id="64" name="Google Shape;64;p18"/>
          <p:cNvPicPr preferRelativeResize="0"/>
          <p:nvPr/>
        </p:nvPicPr>
        <p:blipFill rotWithShape="1">
          <a:blip r:embed="rId4">
            <a:alphaModFix/>
          </a:blip>
          <a:srcRect/>
          <a:stretch/>
        </p:blipFill>
        <p:spPr>
          <a:xfrm>
            <a:off x="117290" y="6311900"/>
            <a:ext cx="1057364" cy="5461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1.emf"/><Relationship Id="rId4" Type="http://schemas.openxmlformats.org/officeDocument/2006/relationships/package" Target="../embeddings/Microsoft_Word_Document.docx"/></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3.jpg"/></Relationships>
</file>

<file path=ppt/slides/_rels/slide7.xml.rels><?xml version="1.0" encoding="UTF-8" standalone="yes"?>
<Relationships xmlns="http://schemas.openxmlformats.org/package/2006/relationships"><Relationship Id="rId3" Type="http://schemas.openxmlformats.org/officeDocument/2006/relationships/hyperlink" Target="https://dcf.wroclaw.pl/"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finalprojectsda.testrail.io/"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hyperlink" Target="https://finalprojectsda.atlassian.ne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
          <p:cNvSpPr txBox="1">
            <a:spLocks noGrp="1"/>
          </p:cNvSpPr>
          <p:nvPr>
            <p:ph type="title"/>
          </p:nvPr>
        </p:nvSpPr>
        <p:spPr>
          <a:xfrm>
            <a:off x="838200" y="365125"/>
            <a:ext cx="995782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US"/>
              <a:t>Dla kursanta</a:t>
            </a:r>
            <a:endParaRPr/>
          </a:p>
        </p:txBody>
      </p:sp>
      <p:sp>
        <p:nvSpPr>
          <p:cNvPr id="70" name="Google Shape;70;p1"/>
          <p:cNvSpPr txBox="1">
            <a:spLocks noGrp="1"/>
          </p:cNvSpPr>
          <p:nvPr>
            <p:ph type="body" idx="1"/>
          </p:nvPr>
        </p:nvSpPr>
        <p:spPr>
          <a:xfrm>
            <a:off x="838200" y="1825625"/>
            <a:ext cx="9957822" cy="4351338"/>
          </a:xfrm>
          <a:prstGeom prst="rect">
            <a:avLst/>
          </a:prstGeom>
          <a:noFill/>
          <a:ln>
            <a:noFill/>
          </a:ln>
        </p:spPr>
        <p:txBody>
          <a:bodyPr spcFirstLastPara="1" wrap="square" lIns="91425" tIns="45700" rIns="91425" bIns="45700" anchor="t" anchorCtr="0">
            <a:normAutofit/>
          </a:bodyPr>
          <a:lstStyle/>
          <a:p>
            <a:pPr marL="571500" lvl="0" indent="-342900" algn="l" rtl="0">
              <a:lnSpc>
                <a:spcPct val="90000"/>
              </a:lnSpc>
              <a:spcBef>
                <a:spcPts val="1000"/>
              </a:spcBef>
              <a:spcAft>
                <a:spcPts val="0"/>
              </a:spcAft>
              <a:buSzPts val="1800"/>
              <a:buFont typeface="Poppins"/>
              <a:buChar char="•"/>
            </a:pPr>
            <a:r>
              <a:rPr lang="en-US" dirty="0" err="1">
                <a:latin typeface="Poppins"/>
                <a:ea typeface="Poppins"/>
                <a:cs typeface="Poppins"/>
                <a:sym typeface="Poppins"/>
              </a:rPr>
              <a:t>Przed</a:t>
            </a:r>
            <a:r>
              <a:rPr lang="en-US" dirty="0">
                <a:latin typeface="Poppins"/>
                <a:ea typeface="Poppins"/>
                <a:cs typeface="Poppins"/>
                <a:sym typeface="Poppins"/>
              </a:rPr>
              <a:t> </a:t>
            </a:r>
            <a:r>
              <a:rPr lang="en-US" dirty="0" err="1">
                <a:latin typeface="Poppins"/>
                <a:ea typeface="Poppins"/>
                <a:cs typeface="Poppins"/>
                <a:sym typeface="Poppins"/>
              </a:rPr>
              <a:t>rozpoczęciem</a:t>
            </a:r>
            <a:r>
              <a:rPr lang="en-US" dirty="0">
                <a:latin typeface="Poppins"/>
                <a:ea typeface="Poppins"/>
                <a:cs typeface="Poppins"/>
                <a:sym typeface="Poppins"/>
              </a:rPr>
              <a:t> </a:t>
            </a:r>
            <a:r>
              <a:rPr lang="en-US" dirty="0" err="1">
                <a:latin typeface="Poppins"/>
                <a:ea typeface="Poppins"/>
                <a:cs typeface="Poppins"/>
                <a:sym typeface="Poppins"/>
              </a:rPr>
              <a:t>obrony</a:t>
            </a:r>
            <a:r>
              <a:rPr lang="en-US" dirty="0">
                <a:latin typeface="Poppins"/>
                <a:ea typeface="Poppins"/>
                <a:cs typeface="Poppins"/>
                <a:sym typeface="Poppins"/>
              </a:rPr>
              <a:t> </a:t>
            </a:r>
            <a:r>
              <a:rPr lang="en-US" dirty="0" err="1">
                <a:latin typeface="Poppins"/>
                <a:ea typeface="Poppins"/>
                <a:cs typeface="Poppins"/>
                <a:sym typeface="Poppins"/>
              </a:rPr>
              <a:t>prześlij</a:t>
            </a:r>
            <a:r>
              <a:rPr lang="en-US" dirty="0">
                <a:latin typeface="Poppins"/>
                <a:ea typeface="Poppins"/>
                <a:cs typeface="Poppins"/>
                <a:sym typeface="Poppins"/>
              </a:rPr>
              <a:t> </a:t>
            </a:r>
            <a:r>
              <a:rPr lang="en-US" dirty="0" err="1">
                <a:latin typeface="Poppins"/>
                <a:ea typeface="Poppins"/>
                <a:cs typeface="Poppins"/>
                <a:sym typeface="Poppins"/>
              </a:rPr>
              <a:t>wypełnioną</a:t>
            </a:r>
            <a:r>
              <a:rPr lang="en-US" dirty="0">
                <a:latin typeface="Poppins"/>
                <a:ea typeface="Poppins"/>
                <a:cs typeface="Poppins"/>
                <a:sym typeface="Poppins"/>
              </a:rPr>
              <a:t> </a:t>
            </a:r>
            <a:r>
              <a:rPr lang="en-US" dirty="0" err="1">
                <a:latin typeface="Poppins"/>
                <a:ea typeface="Poppins"/>
                <a:cs typeface="Poppins"/>
                <a:sym typeface="Poppins"/>
              </a:rPr>
              <a:t>prezentację</a:t>
            </a:r>
            <a:r>
              <a:rPr lang="en-US" dirty="0">
                <a:latin typeface="Poppins"/>
                <a:ea typeface="Poppins"/>
                <a:cs typeface="Poppins"/>
                <a:sym typeface="Poppins"/>
              </a:rPr>
              <a:t> do </a:t>
            </a:r>
            <a:r>
              <a:rPr lang="en-US" dirty="0" err="1">
                <a:latin typeface="Poppins"/>
                <a:ea typeface="Poppins"/>
                <a:cs typeface="Poppins"/>
                <a:sym typeface="Poppins"/>
              </a:rPr>
              <a:t>trenera</a:t>
            </a:r>
            <a:r>
              <a:rPr lang="en-US" dirty="0">
                <a:latin typeface="Poppins"/>
                <a:ea typeface="Poppins"/>
                <a:cs typeface="Poppins"/>
                <a:sym typeface="Poppins"/>
              </a:rPr>
              <a:t>.</a:t>
            </a:r>
            <a:endParaRPr dirty="0">
              <a:latin typeface="Poppins"/>
              <a:ea typeface="Poppins"/>
              <a:cs typeface="Poppins"/>
              <a:sym typeface="Poppins"/>
            </a:endParaRPr>
          </a:p>
          <a:p>
            <a:pPr marL="571500" lvl="0" indent="-342900" algn="l" rtl="0">
              <a:lnSpc>
                <a:spcPct val="90000"/>
              </a:lnSpc>
              <a:spcBef>
                <a:spcPts val="1000"/>
              </a:spcBef>
              <a:spcAft>
                <a:spcPts val="0"/>
              </a:spcAft>
              <a:buSzPts val="1800"/>
              <a:buFont typeface="Poppins"/>
              <a:buChar char="•"/>
            </a:pPr>
            <a:r>
              <a:rPr lang="en-US" dirty="0" err="1">
                <a:latin typeface="Poppins"/>
                <a:ea typeface="Poppins"/>
                <a:cs typeface="Poppins"/>
                <a:sym typeface="Poppins"/>
              </a:rPr>
              <a:t>Dostarcz</a:t>
            </a:r>
            <a:r>
              <a:rPr lang="en-US" dirty="0">
                <a:latin typeface="Poppins"/>
                <a:ea typeface="Poppins"/>
                <a:cs typeface="Poppins"/>
                <a:sym typeface="Poppins"/>
              </a:rPr>
              <a:t> </a:t>
            </a:r>
            <a:r>
              <a:rPr lang="en-US" dirty="0" err="1">
                <a:latin typeface="Poppins"/>
                <a:ea typeface="Poppins"/>
                <a:cs typeface="Poppins"/>
                <a:sym typeface="Poppins"/>
              </a:rPr>
              <a:t>wszystkie</a:t>
            </a:r>
            <a:r>
              <a:rPr lang="en-US" dirty="0">
                <a:latin typeface="Poppins"/>
                <a:ea typeface="Poppins"/>
                <a:cs typeface="Poppins"/>
                <a:sym typeface="Poppins"/>
              </a:rPr>
              <a:t> </a:t>
            </a:r>
            <a:r>
              <a:rPr lang="en-US" dirty="0" err="1">
                <a:latin typeface="Poppins"/>
                <a:ea typeface="Poppins"/>
                <a:cs typeface="Poppins"/>
                <a:sym typeface="Poppins"/>
              </a:rPr>
              <a:t>wytworzone</a:t>
            </a:r>
            <a:r>
              <a:rPr lang="en-US" dirty="0">
                <a:latin typeface="Poppins"/>
                <a:ea typeface="Poppins"/>
                <a:cs typeface="Poppins"/>
                <a:sym typeface="Poppins"/>
              </a:rPr>
              <a:t> </a:t>
            </a:r>
            <a:r>
              <a:rPr lang="en-US" dirty="0" err="1">
                <a:latin typeface="Poppins"/>
                <a:ea typeface="Poppins"/>
                <a:cs typeface="Poppins"/>
                <a:sym typeface="Poppins"/>
              </a:rPr>
              <a:t>artefakty</a:t>
            </a:r>
            <a:r>
              <a:rPr lang="en-US" dirty="0">
                <a:latin typeface="Poppins"/>
                <a:ea typeface="Poppins"/>
                <a:cs typeface="Poppins"/>
                <a:sym typeface="Poppins"/>
              </a:rPr>
              <a:t> (testy, </a:t>
            </a:r>
            <a:r>
              <a:rPr lang="en-US" dirty="0" err="1">
                <a:latin typeface="Poppins"/>
                <a:ea typeface="Poppins"/>
                <a:cs typeface="Poppins"/>
                <a:sym typeface="Poppins"/>
              </a:rPr>
              <a:t>kod</a:t>
            </a:r>
            <a:r>
              <a:rPr lang="en-US" dirty="0">
                <a:latin typeface="Poppins"/>
                <a:ea typeface="Poppins"/>
                <a:cs typeface="Poppins"/>
                <a:sym typeface="Poppins"/>
              </a:rPr>
              <a:t>) np. w </a:t>
            </a:r>
            <a:r>
              <a:rPr lang="en-US" dirty="0" err="1">
                <a:latin typeface="Poppins"/>
                <a:ea typeface="Poppins"/>
                <a:cs typeface="Poppins"/>
                <a:sym typeface="Poppins"/>
              </a:rPr>
              <a:t>postaci</a:t>
            </a:r>
            <a:r>
              <a:rPr lang="en-US" dirty="0">
                <a:latin typeface="Poppins"/>
                <a:ea typeface="Poppins"/>
                <a:cs typeface="Poppins"/>
                <a:sym typeface="Poppins"/>
              </a:rPr>
              <a:t> PDF </a:t>
            </a:r>
            <a:r>
              <a:rPr lang="en-US" dirty="0" err="1">
                <a:latin typeface="Poppins"/>
                <a:ea typeface="Poppins"/>
                <a:cs typeface="Poppins"/>
                <a:sym typeface="Poppins"/>
              </a:rPr>
              <a:t>lub</a:t>
            </a:r>
            <a:r>
              <a:rPr lang="en-US" dirty="0">
                <a:latin typeface="Poppins"/>
                <a:ea typeface="Poppins"/>
                <a:cs typeface="Poppins"/>
                <a:sym typeface="Poppins"/>
              </a:rPr>
              <a:t> </a:t>
            </a:r>
            <a:r>
              <a:rPr lang="en-US" dirty="0" err="1">
                <a:latin typeface="Poppins"/>
                <a:ea typeface="Poppins"/>
                <a:cs typeface="Poppins"/>
                <a:sym typeface="Poppins"/>
              </a:rPr>
              <a:t>adresu</a:t>
            </a:r>
            <a:r>
              <a:rPr lang="en-US" dirty="0">
                <a:latin typeface="Poppins"/>
                <a:ea typeface="Poppins"/>
                <a:cs typeface="Poppins"/>
                <a:sym typeface="Poppins"/>
              </a:rPr>
              <a:t> </a:t>
            </a:r>
            <a:r>
              <a:rPr lang="en-US" dirty="0" err="1">
                <a:latin typeface="Poppins"/>
                <a:ea typeface="Poppins"/>
                <a:cs typeface="Poppins"/>
                <a:sym typeface="Poppins"/>
              </a:rPr>
              <a:t>na</a:t>
            </a:r>
            <a:r>
              <a:rPr lang="en-US" dirty="0">
                <a:latin typeface="Poppins"/>
                <a:ea typeface="Poppins"/>
                <a:cs typeface="Poppins"/>
                <a:sym typeface="Poppins"/>
              </a:rPr>
              <a:t> </a:t>
            </a:r>
            <a:r>
              <a:rPr lang="en-US" dirty="0" err="1">
                <a:latin typeface="Poppins"/>
                <a:ea typeface="Poppins"/>
                <a:cs typeface="Poppins"/>
                <a:sym typeface="Poppins"/>
              </a:rPr>
              <a:t>Githubie</a:t>
            </a:r>
            <a:r>
              <a:rPr lang="en-US" dirty="0">
                <a:latin typeface="Poppins"/>
                <a:ea typeface="Poppins"/>
                <a:cs typeface="Poppins"/>
                <a:sym typeface="Poppins"/>
              </a:rPr>
              <a:t>/</a:t>
            </a:r>
            <a:r>
              <a:rPr lang="en-US" dirty="0" err="1">
                <a:latin typeface="Poppins"/>
                <a:ea typeface="Poppins"/>
                <a:cs typeface="Poppins"/>
                <a:sym typeface="Poppins"/>
              </a:rPr>
              <a:t>Gitlabie</a:t>
            </a:r>
            <a:r>
              <a:rPr lang="en-US" dirty="0">
                <a:latin typeface="Poppins"/>
                <a:ea typeface="Poppins"/>
                <a:cs typeface="Poppins"/>
                <a:sym typeface="Poppins"/>
              </a:rPr>
              <a:t>.</a:t>
            </a:r>
            <a:endParaRPr dirty="0">
              <a:latin typeface="Poppins"/>
              <a:ea typeface="Poppins"/>
              <a:cs typeface="Poppins"/>
              <a:sym typeface="Poppins"/>
            </a:endParaRPr>
          </a:p>
          <a:p>
            <a:pPr marL="571500" lvl="0" indent="-342900" algn="l" rtl="0">
              <a:lnSpc>
                <a:spcPct val="90000"/>
              </a:lnSpc>
              <a:spcBef>
                <a:spcPts val="1000"/>
              </a:spcBef>
              <a:spcAft>
                <a:spcPts val="0"/>
              </a:spcAft>
              <a:buSzPts val="1800"/>
              <a:buFont typeface="Poppins"/>
              <a:buChar char="•"/>
            </a:pPr>
            <a:r>
              <a:rPr lang="en-US" dirty="0" err="1">
                <a:latin typeface="Poppins"/>
                <a:ea typeface="Poppins"/>
                <a:cs typeface="Poppins"/>
                <a:sym typeface="Poppins"/>
              </a:rPr>
              <a:t>Zapewnij</a:t>
            </a:r>
            <a:r>
              <a:rPr lang="en-US" dirty="0">
                <a:latin typeface="Poppins"/>
                <a:ea typeface="Poppins"/>
                <a:cs typeface="Poppins"/>
                <a:sym typeface="Poppins"/>
              </a:rPr>
              <a:t> </a:t>
            </a:r>
            <a:r>
              <a:rPr lang="en-US" dirty="0" err="1">
                <a:latin typeface="Poppins"/>
                <a:ea typeface="Poppins"/>
                <a:cs typeface="Poppins"/>
                <a:sym typeface="Poppins"/>
              </a:rPr>
              <a:t>dostępy</a:t>
            </a:r>
            <a:r>
              <a:rPr lang="en-US" dirty="0">
                <a:latin typeface="Poppins"/>
                <a:ea typeface="Poppins"/>
                <a:cs typeface="Poppins"/>
                <a:sym typeface="Poppins"/>
              </a:rPr>
              <a:t> do </a:t>
            </a:r>
            <a:r>
              <a:rPr lang="en-US" dirty="0" err="1">
                <a:latin typeface="Poppins"/>
                <a:ea typeface="Poppins"/>
                <a:cs typeface="Poppins"/>
                <a:sym typeface="Poppins"/>
              </a:rPr>
              <a:t>narzędzi</a:t>
            </a:r>
            <a:r>
              <a:rPr lang="en-US" dirty="0">
                <a:latin typeface="Poppins"/>
                <a:ea typeface="Poppins"/>
                <a:cs typeface="Poppins"/>
                <a:sym typeface="Poppins"/>
              </a:rPr>
              <a:t> z </a:t>
            </a:r>
            <a:r>
              <a:rPr lang="en-US" dirty="0" err="1">
                <a:latin typeface="Poppins"/>
                <a:ea typeface="Poppins"/>
                <a:cs typeface="Poppins"/>
                <a:sym typeface="Poppins"/>
              </a:rPr>
              <a:t>których</a:t>
            </a:r>
            <a:r>
              <a:rPr lang="en-US" dirty="0">
                <a:latin typeface="Poppins"/>
                <a:ea typeface="Poppins"/>
                <a:cs typeface="Poppins"/>
                <a:sym typeface="Poppins"/>
              </a:rPr>
              <a:t> </a:t>
            </a:r>
            <a:r>
              <a:rPr lang="en-US" dirty="0" err="1">
                <a:latin typeface="Poppins"/>
                <a:ea typeface="Poppins"/>
                <a:cs typeface="Poppins"/>
                <a:sym typeface="Poppins"/>
              </a:rPr>
              <a:t>korzystałeś</a:t>
            </a:r>
            <a:r>
              <a:rPr lang="en-US" dirty="0">
                <a:latin typeface="Poppins"/>
                <a:ea typeface="Poppins"/>
                <a:cs typeface="Poppins"/>
                <a:sym typeface="Poppins"/>
              </a:rPr>
              <a:t> (np. Test Rail </a:t>
            </a:r>
            <a:r>
              <a:rPr lang="en-US" dirty="0" err="1">
                <a:latin typeface="Poppins"/>
                <a:ea typeface="Poppins"/>
                <a:cs typeface="Poppins"/>
                <a:sym typeface="Poppins"/>
              </a:rPr>
              <a:t>lub</a:t>
            </a:r>
            <a:r>
              <a:rPr lang="en-US" dirty="0">
                <a:latin typeface="Poppins"/>
                <a:ea typeface="Poppins"/>
                <a:cs typeface="Poppins"/>
                <a:sym typeface="Poppins"/>
              </a:rPr>
              <a:t> JIRA), </a:t>
            </a:r>
            <a:r>
              <a:rPr lang="en-US" dirty="0" err="1">
                <a:latin typeface="Poppins"/>
                <a:ea typeface="Poppins"/>
                <a:cs typeface="Poppins"/>
                <a:sym typeface="Poppins"/>
              </a:rPr>
              <a:t>tak</a:t>
            </a:r>
            <a:r>
              <a:rPr lang="en-US" dirty="0">
                <a:latin typeface="Poppins"/>
                <a:ea typeface="Poppins"/>
                <a:cs typeface="Poppins"/>
                <a:sym typeface="Poppins"/>
              </a:rPr>
              <a:t> aby </a:t>
            </a:r>
            <a:r>
              <a:rPr lang="en-US" dirty="0" err="1">
                <a:latin typeface="Poppins"/>
                <a:ea typeface="Poppins"/>
                <a:cs typeface="Poppins"/>
                <a:sym typeface="Poppins"/>
              </a:rPr>
              <a:t>trener</a:t>
            </a:r>
            <a:r>
              <a:rPr lang="en-US" dirty="0">
                <a:latin typeface="Poppins"/>
                <a:ea typeface="Poppins"/>
                <a:cs typeface="Poppins"/>
                <a:sym typeface="Poppins"/>
              </a:rPr>
              <a:t> </a:t>
            </a:r>
            <a:r>
              <a:rPr lang="en-US" dirty="0" err="1">
                <a:latin typeface="Poppins"/>
                <a:ea typeface="Poppins"/>
                <a:cs typeface="Poppins"/>
                <a:sym typeface="Poppins"/>
              </a:rPr>
              <a:t>mógł</a:t>
            </a:r>
            <a:r>
              <a:rPr lang="en-US" dirty="0">
                <a:latin typeface="Poppins"/>
                <a:ea typeface="Poppins"/>
                <a:cs typeface="Poppins"/>
                <a:sym typeface="Poppins"/>
              </a:rPr>
              <a:t> </a:t>
            </a:r>
            <a:r>
              <a:rPr lang="en-US" dirty="0" err="1">
                <a:latin typeface="Poppins"/>
                <a:ea typeface="Poppins"/>
                <a:cs typeface="Poppins"/>
                <a:sym typeface="Poppins"/>
              </a:rPr>
              <a:t>zweryfikować</a:t>
            </a:r>
            <a:r>
              <a:rPr lang="en-US" dirty="0">
                <a:latin typeface="Poppins"/>
                <a:ea typeface="Poppins"/>
                <a:cs typeface="Poppins"/>
                <a:sym typeface="Poppins"/>
              </a:rPr>
              <a:t> </a:t>
            </a:r>
            <a:r>
              <a:rPr lang="en-US" dirty="0" err="1">
                <a:latin typeface="Poppins"/>
                <a:ea typeface="Poppins"/>
                <a:cs typeface="Poppins"/>
                <a:sym typeface="Poppins"/>
              </a:rPr>
              <a:t>twoją</a:t>
            </a:r>
            <a:r>
              <a:rPr lang="en-US" dirty="0">
                <a:latin typeface="Poppins"/>
                <a:ea typeface="Poppins"/>
                <a:cs typeface="Poppins"/>
                <a:sym typeface="Poppins"/>
              </a:rPr>
              <a:t> </a:t>
            </a:r>
            <a:r>
              <a:rPr lang="en-US" dirty="0" err="1">
                <a:latin typeface="Poppins"/>
                <a:ea typeface="Poppins"/>
                <a:cs typeface="Poppins"/>
                <a:sym typeface="Poppins"/>
              </a:rPr>
              <a:t>pracę</a:t>
            </a:r>
            <a:r>
              <a:rPr lang="en-US" dirty="0">
                <a:latin typeface="Poppins"/>
                <a:ea typeface="Poppins"/>
                <a:cs typeface="Poppins"/>
                <a:sym typeface="Poppins"/>
              </a:rPr>
              <a:t> </a:t>
            </a:r>
            <a:r>
              <a:rPr lang="en-US" dirty="0" err="1">
                <a:latin typeface="Poppins"/>
                <a:ea typeface="Poppins"/>
                <a:cs typeface="Poppins"/>
                <a:sym typeface="Poppins"/>
              </a:rPr>
              <a:t>i</a:t>
            </a:r>
            <a:r>
              <a:rPr lang="en-US" dirty="0">
                <a:latin typeface="Poppins"/>
                <a:ea typeface="Poppins"/>
                <a:cs typeface="Poppins"/>
                <a:sym typeface="Poppins"/>
              </a:rPr>
              <a:t> </a:t>
            </a:r>
            <a:r>
              <a:rPr lang="en-US" dirty="0" err="1">
                <a:latin typeface="Poppins"/>
                <a:ea typeface="Poppins"/>
                <a:cs typeface="Poppins"/>
                <a:sym typeface="Poppins"/>
              </a:rPr>
              <a:t>ją</a:t>
            </a:r>
            <a:r>
              <a:rPr lang="en-US" dirty="0">
                <a:latin typeface="Poppins"/>
                <a:ea typeface="Poppins"/>
                <a:cs typeface="Poppins"/>
                <a:sym typeface="Poppins"/>
              </a:rPr>
              <a:t> </a:t>
            </a:r>
            <a:r>
              <a:rPr lang="en-US" dirty="0" err="1">
                <a:latin typeface="Poppins"/>
                <a:ea typeface="Poppins"/>
                <a:cs typeface="Poppins"/>
                <a:sym typeface="Poppins"/>
              </a:rPr>
              <a:t>ocenić</a:t>
            </a:r>
            <a:r>
              <a:rPr lang="en-US" dirty="0">
                <a:latin typeface="Poppins"/>
                <a:ea typeface="Poppins"/>
                <a:cs typeface="Poppins"/>
                <a:sym typeface="Poppins"/>
              </a:rPr>
              <a:t>.</a:t>
            </a:r>
            <a:endParaRPr dirty="0">
              <a:latin typeface="Poppins"/>
              <a:ea typeface="Poppins"/>
              <a:cs typeface="Poppins"/>
              <a:sym typeface="Poppins"/>
            </a:endParaRPr>
          </a:p>
          <a:p>
            <a:pPr marL="571500" lvl="0" indent="-342900" algn="l" rtl="0">
              <a:lnSpc>
                <a:spcPct val="90000"/>
              </a:lnSpc>
              <a:spcBef>
                <a:spcPts val="1000"/>
              </a:spcBef>
              <a:spcAft>
                <a:spcPts val="0"/>
              </a:spcAft>
              <a:buSzPts val="1800"/>
              <a:buFont typeface="Poppins"/>
              <a:buChar char="•"/>
            </a:pPr>
            <a:r>
              <a:rPr lang="en-US" dirty="0" err="1">
                <a:latin typeface="Poppins"/>
                <a:ea typeface="Poppins"/>
                <a:cs typeface="Poppins"/>
                <a:sym typeface="Poppins"/>
              </a:rPr>
              <a:t>Materiały</a:t>
            </a:r>
            <a:r>
              <a:rPr lang="en-US" dirty="0">
                <a:latin typeface="Poppins"/>
                <a:ea typeface="Poppins"/>
                <a:cs typeface="Poppins"/>
                <a:sym typeface="Poppins"/>
              </a:rPr>
              <a:t> </a:t>
            </a:r>
            <a:r>
              <a:rPr lang="en-US" dirty="0" err="1">
                <a:latin typeface="Poppins"/>
                <a:ea typeface="Poppins"/>
                <a:cs typeface="Poppins"/>
                <a:sym typeface="Poppins"/>
              </a:rPr>
              <a:t>dostarcz</a:t>
            </a:r>
            <a:r>
              <a:rPr lang="en-US" dirty="0">
                <a:latin typeface="Poppins"/>
                <a:ea typeface="Poppins"/>
                <a:cs typeface="Poppins"/>
                <a:sym typeface="Poppins"/>
              </a:rPr>
              <a:t> </a:t>
            </a:r>
            <a:r>
              <a:rPr lang="en-US" dirty="0" err="1">
                <a:latin typeface="Poppins"/>
                <a:ea typeface="Poppins"/>
                <a:cs typeface="Poppins"/>
                <a:sym typeface="Poppins"/>
              </a:rPr>
              <a:t>przynajmniej</a:t>
            </a:r>
            <a:r>
              <a:rPr lang="en-US" dirty="0">
                <a:latin typeface="Poppins"/>
                <a:ea typeface="Poppins"/>
                <a:cs typeface="Poppins"/>
                <a:sym typeface="Poppins"/>
              </a:rPr>
              <a:t> 24h </a:t>
            </a:r>
            <a:r>
              <a:rPr lang="en-US" dirty="0" err="1">
                <a:latin typeface="Poppins"/>
                <a:ea typeface="Poppins"/>
                <a:cs typeface="Poppins"/>
                <a:sym typeface="Poppins"/>
              </a:rPr>
              <a:t>przed</a:t>
            </a:r>
            <a:r>
              <a:rPr lang="en-US" dirty="0">
                <a:latin typeface="Poppins"/>
                <a:ea typeface="Poppins"/>
                <a:cs typeface="Poppins"/>
                <a:sym typeface="Poppins"/>
              </a:rPr>
              <a:t> </a:t>
            </a:r>
            <a:r>
              <a:rPr lang="en-US" dirty="0" err="1">
                <a:latin typeface="Poppins"/>
                <a:ea typeface="Poppins"/>
                <a:cs typeface="Poppins"/>
                <a:sym typeface="Poppins"/>
              </a:rPr>
              <a:t>rozpoczęciem</a:t>
            </a:r>
            <a:r>
              <a:rPr lang="en-US" dirty="0">
                <a:latin typeface="Poppins"/>
                <a:ea typeface="Poppins"/>
                <a:cs typeface="Poppins"/>
                <a:sym typeface="Poppins"/>
              </a:rPr>
              <a:t> </a:t>
            </a:r>
            <a:r>
              <a:rPr lang="en-US" dirty="0" err="1">
                <a:latin typeface="Poppins"/>
                <a:ea typeface="Poppins"/>
                <a:cs typeface="Poppins"/>
                <a:sym typeface="Poppins"/>
              </a:rPr>
              <a:t>obrony</a:t>
            </a:r>
            <a:r>
              <a:rPr lang="en-US" dirty="0">
                <a:latin typeface="Poppins"/>
                <a:ea typeface="Poppins"/>
                <a:cs typeface="Poppins"/>
                <a:sym typeface="Poppins"/>
              </a:rPr>
              <a:t> </a:t>
            </a:r>
            <a:r>
              <a:rPr lang="en-US" dirty="0" err="1">
                <a:latin typeface="Poppins"/>
                <a:ea typeface="Poppins"/>
                <a:cs typeface="Poppins"/>
                <a:sym typeface="Poppins"/>
              </a:rPr>
              <a:t>na</a:t>
            </a:r>
            <a:r>
              <a:rPr lang="en-US" dirty="0">
                <a:latin typeface="Poppins"/>
                <a:ea typeface="Poppins"/>
                <a:cs typeface="Poppins"/>
                <a:sym typeface="Poppins"/>
              </a:rPr>
              <a:t> </a:t>
            </a:r>
            <a:r>
              <a:rPr lang="en-US" dirty="0" err="1">
                <a:latin typeface="Poppins"/>
                <a:ea typeface="Poppins"/>
                <a:cs typeface="Poppins"/>
                <a:sym typeface="Poppins"/>
              </a:rPr>
              <a:t>adres</a:t>
            </a:r>
            <a:r>
              <a:rPr lang="en-US" dirty="0">
                <a:latin typeface="Poppins"/>
                <a:ea typeface="Poppins"/>
                <a:cs typeface="Poppins"/>
                <a:sym typeface="Poppins"/>
              </a:rPr>
              <a:t> </a:t>
            </a:r>
            <a:r>
              <a:rPr lang="en-US" dirty="0" err="1">
                <a:latin typeface="Poppins"/>
                <a:ea typeface="Poppins"/>
                <a:cs typeface="Poppins"/>
                <a:sym typeface="Poppins"/>
              </a:rPr>
              <a:t>mailowy</a:t>
            </a:r>
            <a:r>
              <a:rPr lang="en-US" dirty="0">
                <a:latin typeface="Poppins"/>
                <a:ea typeface="Poppins"/>
                <a:cs typeface="Poppins"/>
                <a:sym typeface="Poppins"/>
              </a:rPr>
              <a:t> </a:t>
            </a:r>
            <a:r>
              <a:rPr lang="en-US" dirty="0" err="1">
                <a:latin typeface="Poppins"/>
                <a:ea typeface="Poppins"/>
                <a:cs typeface="Poppins"/>
                <a:sym typeface="Poppins"/>
              </a:rPr>
              <a:t>trenera</a:t>
            </a:r>
            <a:r>
              <a:rPr lang="en-US" dirty="0">
                <a:latin typeface="Poppins"/>
                <a:ea typeface="Poppins"/>
                <a:cs typeface="Poppins"/>
                <a:sym typeface="Poppins"/>
              </a:rPr>
              <a:t> (</a:t>
            </a:r>
            <a:r>
              <a:rPr lang="en-US" dirty="0" err="1">
                <a:latin typeface="Poppins"/>
                <a:ea typeface="Poppins"/>
                <a:cs typeface="Poppins"/>
                <a:sym typeface="Poppins"/>
              </a:rPr>
              <a:t>trener</a:t>
            </a:r>
            <a:r>
              <a:rPr lang="en-US" dirty="0">
                <a:latin typeface="Poppins"/>
                <a:ea typeface="Poppins"/>
                <a:cs typeface="Poppins"/>
                <a:sym typeface="Poppins"/>
              </a:rPr>
              <a:t> </a:t>
            </a:r>
            <a:r>
              <a:rPr lang="en-US" dirty="0" err="1">
                <a:latin typeface="Poppins"/>
                <a:ea typeface="Poppins"/>
                <a:cs typeface="Poppins"/>
                <a:sym typeface="Poppins"/>
              </a:rPr>
              <a:t>skontaktuje</a:t>
            </a:r>
            <a:r>
              <a:rPr lang="en-US" dirty="0">
                <a:latin typeface="Poppins"/>
                <a:ea typeface="Poppins"/>
                <a:cs typeface="Poppins"/>
                <a:sym typeface="Poppins"/>
              </a:rPr>
              <a:t> </a:t>
            </a:r>
            <a:r>
              <a:rPr lang="en-US" dirty="0" err="1">
                <a:latin typeface="Poppins"/>
                <a:ea typeface="Poppins"/>
                <a:cs typeface="Poppins"/>
                <a:sym typeface="Poppins"/>
              </a:rPr>
              <a:t>się</a:t>
            </a:r>
            <a:r>
              <a:rPr lang="en-US" dirty="0">
                <a:latin typeface="Poppins"/>
                <a:ea typeface="Poppins"/>
                <a:cs typeface="Poppins"/>
                <a:sym typeface="Poppins"/>
              </a:rPr>
              <a:t> z </a:t>
            </a:r>
            <a:r>
              <a:rPr lang="en-US" dirty="0" err="1">
                <a:latin typeface="Poppins"/>
                <a:ea typeface="Poppins"/>
                <a:cs typeface="Poppins"/>
                <a:sym typeface="Poppins"/>
              </a:rPr>
              <a:t>Tobą</a:t>
            </a:r>
            <a:r>
              <a:rPr lang="en-US" dirty="0">
                <a:latin typeface="Poppins"/>
                <a:ea typeface="Poppins"/>
                <a:cs typeface="Poppins"/>
                <a:sym typeface="Poppins"/>
              </a:rPr>
              <a:t> </a:t>
            </a:r>
            <a:r>
              <a:rPr lang="en-US" dirty="0" err="1">
                <a:latin typeface="Poppins"/>
                <a:ea typeface="Poppins"/>
                <a:cs typeface="Poppins"/>
                <a:sym typeface="Poppins"/>
              </a:rPr>
              <a:t>indywidualnie</a:t>
            </a:r>
            <a:r>
              <a:rPr lang="en-US" dirty="0">
                <a:latin typeface="Poppins"/>
                <a:ea typeface="Poppins"/>
                <a:cs typeface="Poppins"/>
                <a:sym typeface="Poppins"/>
              </a:rPr>
              <a:t>).</a:t>
            </a:r>
            <a:endParaRPr dirty="0">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2"/>
          <p:cNvSpPr txBox="1">
            <a:spLocks noGrp="1"/>
          </p:cNvSpPr>
          <p:nvPr>
            <p:ph type="ctrTitle"/>
          </p:nvPr>
        </p:nvSpPr>
        <p:spPr>
          <a:xfrm>
            <a:off x="388883" y="1041400"/>
            <a:ext cx="6950639"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sz="5000">
                <a:latin typeface="Poppins"/>
                <a:ea typeface="Poppins"/>
                <a:cs typeface="Poppins"/>
                <a:sym typeface="Poppins"/>
              </a:rPr>
              <a:t>Projekt Końcowy</a:t>
            </a:r>
            <a:endParaRPr sz="5000">
              <a:latin typeface="Poppins"/>
              <a:ea typeface="Poppins"/>
              <a:cs typeface="Poppins"/>
              <a:sym typeface="Poppins"/>
            </a:endParaRPr>
          </a:p>
        </p:txBody>
      </p:sp>
      <p:sp>
        <p:nvSpPr>
          <p:cNvPr id="76" name="Google Shape;76;p2"/>
          <p:cNvSpPr txBox="1">
            <a:spLocks noGrp="1"/>
          </p:cNvSpPr>
          <p:nvPr>
            <p:ph type="subTitle" idx="1"/>
          </p:nvPr>
        </p:nvSpPr>
        <p:spPr>
          <a:xfrm>
            <a:off x="1" y="3496355"/>
            <a:ext cx="7551173" cy="1655762"/>
          </a:xfrm>
          <a:prstGeom prst="rect">
            <a:avLst/>
          </a:prstGeom>
          <a:noFill/>
          <a:ln>
            <a:noFill/>
          </a:ln>
        </p:spPr>
        <p:txBody>
          <a:bodyPr spcFirstLastPara="1" wrap="square" lIns="91425" tIns="45700" rIns="91425" bIns="45700" anchor="t" anchorCtr="0">
            <a:normAutofit fontScale="92500" lnSpcReduction="20000"/>
          </a:bodyPr>
          <a:lstStyle/>
          <a:p>
            <a:pPr marL="457200" lvl="0" indent="-406400" algn="ctr" rtl="0">
              <a:lnSpc>
                <a:spcPct val="90000"/>
              </a:lnSpc>
              <a:spcBef>
                <a:spcPts val="1000"/>
              </a:spcBef>
              <a:spcAft>
                <a:spcPts val="0"/>
              </a:spcAft>
              <a:buClr>
                <a:schemeClr val="dk1"/>
              </a:buClr>
              <a:buSzPct val="108108"/>
              <a:buNone/>
            </a:pPr>
            <a:r>
              <a:rPr lang="pl-PL" dirty="0">
                <a:latin typeface="Poppins"/>
                <a:ea typeface="Poppins"/>
                <a:cs typeface="Poppins"/>
                <a:sym typeface="Poppins"/>
              </a:rPr>
              <a:t>Wojciech Szubstarski</a:t>
            </a:r>
            <a:endParaRPr dirty="0">
              <a:latin typeface="Poppins"/>
              <a:ea typeface="Poppins"/>
              <a:cs typeface="Poppins"/>
              <a:sym typeface="Poppins"/>
            </a:endParaRPr>
          </a:p>
          <a:p>
            <a:pPr marL="457200" lvl="0" indent="-406400" rtl="0">
              <a:lnSpc>
                <a:spcPct val="90000"/>
              </a:lnSpc>
              <a:spcBef>
                <a:spcPts val="1000"/>
              </a:spcBef>
              <a:spcAft>
                <a:spcPts val="0"/>
              </a:spcAft>
              <a:buClr>
                <a:schemeClr val="dk1"/>
              </a:buClr>
              <a:buSzPct val="108108"/>
              <a:buNone/>
            </a:pPr>
            <a:r>
              <a:rPr lang="en-US" dirty="0">
                <a:latin typeface="Poppins"/>
                <a:ea typeface="Poppins"/>
                <a:cs typeface="Poppins"/>
                <a:sym typeface="Poppins"/>
              </a:rPr>
              <a:t>ZD</a:t>
            </a:r>
            <a:r>
              <a:rPr lang="pl-PL" dirty="0">
                <a:latin typeface="Poppins"/>
                <a:ea typeface="Poppins"/>
                <a:cs typeface="Poppins"/>
                <a:sym typeface="Poppins"/>
              </a:rPr>
              <a:t>TESTpol92</a:t>
            </a:r>
            <a:endParaRPr dirty="0">
              <a:latin typeface="Poppins"/>
              <a:ea typeface="Poppins"/>
              <a:cs typeface="Poppins"/>
              <a:sym typeface="Poppins"/>
            </a:endParaRPr>
          </a:p>
          <a:p>
            <a:pPr marL="457200" lvl="0" indent="-406400" rtl="0">
              <a:lnSpc>
                <a:spcPct val="90000"/>
              </a:lnSpc>
              <a:spcBef>
                <a:spcPts val="1000"/>
              </a:spcBef>
              <a:spcAft>
                <a:spcPts val="0"/>
              </a:spcAft>
              <a:buClr>
                <a:schemeClr val="dk1"/>
              </a:buClr>
              <a:buSzPct val="108108"/>
              <a:buNone/>
            </a:pPr>
            <a:r>
              <a:rPr lang="pl-PL" dirty="0">
                <a:latin typeface="Poppins"/>
                <a:ea typeface="Poppins"/>
                <a:cs typeface="Poppins"/>
                <a:sym typeface="Poppins"/>
              </a:rPr>
              <a:t>Testowanie komponentu rezerwacji biletów na stronie Dolnośląskiego Centrum Filmowego</a:t>
            </a:r>
            <a:br>
              <a:rPr lang="en-US" dirty="0">
                <a:latin typeface="Poppins"/>
                <a:ea typeface="Poppins"/>
                <a:cs typeface="Poppins"/>
                <a:sym typeface="Poppins"/>
              </a:rPr>
            </a:br>
            <a:endParaRPr dirty="0">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3"/>
          <p:cNvSpPr txBox="1">
            <a:spLocks noGrp="1"/>
          </p:cNvSpPr>
          <p:nvPr>
            <p:ph type="title"/>
          </p:nvPr>
        </p:nvSpPr>
        <p:spPr>
          <a:xfrm>
            <a:off x="838200" y="365125"/>
            <a:ext cx="995782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US" sz="3500">
                <a:latin typeface="Poppins"/>
                <a:ea typeface="Poppins"/>
                <a:cs typeface="Poppins"/>
                <a:sym typeface="Poppins"/>
              </a:rPr>
              <a:t>Krótko o projekcie</a:t>
            </a:r>
            <a:endParaRPr sz="3500">
              <a:latin typeface="Poppins"/>
              <a:ea typeface="Poppins"/>
              <a:cs typeface="Poppins"/>
              <a:sym typeface="Poppins"/>
            </a:endParaRPr>
          </a:p>
        </p:txBody>
      </p:sp>
      <p:sp>
        <p:nvSpPr>
          <p:cNvPr id="82" name="Google Shape;82;p3"/>
          <p:cNvSpPr txBox="1">
            <a:spLocks noGrp="1"/>
          </p:cNvSpPr>
          <p:nvPr>
            <p:ph type="body" idx="1"/>
          </p:nvPr>
        </p:nvSpPr>
        <p:spPr>
          <a:xfrm>
            <a:off x="838200" y="1825624"/>
            <a:ext cx="9957822" cy="5032375"/>
          </a:xfrm>
          <a:prstGeom prst="rect">
            <a:avLst/>
          </a:prstGeom>
          <a:noFill/>
          <a:ln>
            <a:noFill/>
          </a:ln>
        </p:spPr>
        <p:txBody>
          <a:bodyPr spcFirstLastPara="1" wrap="square" lIns="91425" tIns="45700" rIns="91425" bIns="45700" anchor="t" anchorCtr="0">
            <a:normAutofit/>
          </a:bodyPr>
          <a:lstStyle/>
          <a:p>
            <a:pPr marL="571500" lvl="0" indent="-361950" algn="l" rtl="0">
              <a:lnSpc>
                <a:spcPct val="90000"/>
              </a:lnSpc>
              <a:spcBef>
                <a:spcPts val="1000"/>
              </a:spcBef>
              <a:spcAft>
                <a:spcPts val="0"/>
              </a:spcAft>
              <a:buSzPts val="2100"/>
              <a:buFont typeface="Poppins"/>
              <a:buChar char="•"/>
            </a:pPr>
            <a:r>
              <a:rPr lang="en-US" sz="1600" b="1" dirty="0" err="1">
                <a:latin typeface="Poppins"/>
                <a:ea typeface="Poppins"/>
                <a:cs typeface="Poppins"/>
                <a:sym typeface="Poppins"/>
              </a:rPr>
              <a:t>Charakterystyka</a:t>
            </a:r>
            <a:r>
              <a:rPr lang="en-US" sz="1600" b="1" dirty="0">
                <a:latin typeface="Poppins"/>
                <a:ea typeface="Poppins"/>
                <a:cs typeface="Poppins"/>
                <a:sym typeface="Poppins"/>
              </a:rPr>
              <a:t> </a:t>
            </a:r>
            <a:r>
              <a:rPr lang="en-US" sz="1600" b="1" dirty="0" err="1">
                <a:latin typeface="Poppins"/>
                <a:ea typeface="Poppins"/>
                <a:cs typeface="Poppins"/>
                <a:sym typeface="Poppins"/>
              </a:rPr>
              <a:t>testowanej</a:t>
            </a:r>
            <a:r>
              <a:rPr lang="en-US" sz="1600" b="1" dirty="0">
                <a:latin typeface="Poppins"/>
                <a:ea typeface="Poppins"/>
                <a:cs typeface="Poppins"/>
                <a:sym typeface="Poppins"/>
              </a:rPr>
              <a:t> </a:t>
            </a:r>
            <a:r>
              <a:rPr lang="en-US" sz="1600" b="1" dirty="0" err="1">
                <a:latin typeface="Poppins"/>
                <a:ea typeface="Poppins"/>
                <a:cs typeface="Poppins"/>
                <a:sym typeface="Poppins"/>
              </a:rPr>
              <a:t>aplikacji</a:t>
            </a:r>
            <a:r>
              <a:rPr lang="pl-PL" sz="1600" b="1" dirty="0">
                <a:latin typeface="Poppins"/>
                <a:ea typeface="Poppins"/>
                <a:cs typeface="Poppins"/>
                <a:sym typeface="Poppins"/>
              </a:rPr>
              <a:t>:</a:t>
            </a:r>
          </a:p>
          <a:p>
            <a:pPr marL="1123950" lvl="1" indent="-457200">
              <a:spcBef>
                <a:spcPts val="1000"/>
              </a:spcBef>
              <a:buSzPts val="2100"/>
              <a:buFont typeface="Wingdings" panose="05000000000000000000" pitchFamily="2" charset="2"/>
              <a:buChar char="§"/>
            </a:pPr>
            <a:r>
              <a:rPr lang="pl-PL" sz="1600" dirty="0">
                <a:latin typeface="Poppins"/>
                <a:ea typeface="Poppins"/>
                <a:cs typeface="Poppins"/>
                <a:sym typeface="Poppins"/>
              </a:rPr>
              <a:t>Dolnośląskie Centrum Filmowe no największe prawdziwe kino studyjne we Wrocławiu. Głównymi funkcjami strony jest możliwość zapoznania się z repertuarem oraz rezerwacja biletów na wybrany seans/wydarzenie filmowe.</a:t>
            </a:r>
          </a:p>
          <a:p>
            <a:pPr marL="571500" lvl="0" indent="-361950" algn="l" rtl="0">
              <a:lnSpc>
                <a:spcPct val="90000"/>
              </a:lnSpc>
              <a:spcBef>
                <a:spcPts val="1000"/>
              </a:spcBef>
              <a:spcAft>
                <a:spcPts val="0"/>
              </a:spcAft>
              <a:buSzPts val="2100"/>
              <a:buFont typeface="Poppins"/>
              <a:buChar char="•"/>
            </a:pPr>
            <a:r>
              <a:rPr lang="pl-PL" sz="1600" b="1" dirty="0">
                <a:latin typeface="Poppins"/>
                <a:ea typeface="Poppins"/>
                <a:cs typeface="Poppins"/>
                <a:sym typeface="Poppins"/>
              </a:rPr>
              <a:t>Dlaczego ta aplikacja?</a:t>
            </a:r>
          </a:p>
          <a:p>
            <a:pPr marL="1028700" lvl="1" indent="-361950">
              <a:spcBef>
                <a:spcPts val="1000"/>
              </a:spcBef>
              <a:buSzPts val="2100"/>
              <a:buFont typeface="Wingdings" panose="05000000000000000000" pitchFamily="2" charset="2"/>
              <a:buChar char="§"/>
            </a:pPr>
            <a:r>
              <a:rPr lang="pl-PL" sz="1600" dirty="0">
                <a:latin typeface="Poppins"/>
                <a:ea typeface="Poppins"/>
                <a:cs typeface="Poppins"/>
                <a:sym typeface="Poppins"/>
              </a:rPr>
              <a:t>Podczas testów skupiłem się głównie na komponencie rezerwacji biletów</a:t>
            </a:r>
          </a:p>
          <a:p>
            <a:pPr marL="1028700" lvl="1" indent="-361950">
              <a:spcBef>
                <a:spcPts val="1000"/>
              </a:spcBef>
              <a:buSzPts val="2100"/>
              <a:buFont typeface="Wingdings" panose="05000000000000000000" pitchFamily="2" charset="2"/>
              <a:buChar char="§"/>
            </a:pPr>
            <a:r>
              <a:rPr lang="pl-PL" sz="1600" dirty="0">
                <a:latin typeface="Poppins"/>
                <a:ea typeface="Poppins"/>
                <a:cs typeface="Poppins"/>
                <a:sym typeface="Poppins"/>
              </a:rPr>
              <a:t>Z uwagi na zasięg – jest to strona dedykowana dla kina, nie jest to kino sieciowe, więc uznałem, że strona nie została odpowiednio przetestowana</a:t>
            </a:r>
          </a:p>
          <a:p>
            <a:pPr marL="1028700" lvl="1" indent="-361950">
              <a:spcBef>
                <a:spcPts val="1000"/>
              </a:spcBef>
              <a:buSzPts val="2100"/>
              <a:buFont typeface="Wingdings" panose="05000000000000000000" pitchFamily="2" charset="2"/>
              <a:buChar char="§"/>
            </a:pPr>
            <a:r>
              <a:rPr lang="pl-PL" sz="1600" dirty="0">
                <a:latin typeface="Poppins"/>
                <a:ea typeface="Poppins"/>
                <a:cs typeface="Poppins"/>
                <a:sym typeface="Poppins"/>
              </a:rPr>
              <a:t>Mam doświadczenie w tej dziedzinie, pracowałem w kinie, często rezerwuję bilety w różnych podobnych miejscach</a:t>
            </a:r>
          </a:p>
          <a:p>
            <a:pPr marL="571500" lvl="0" indent="-361950" algn="l" rtl="0">
              <a:lnSpc>
                <a:spcPct val="90000"/>
              </a:lnSpc>
              <a:spcBef>
                <a:spcPts val="1000"/>
              </a:spcBef>
              <a:spcAft>
                <a:spcPts val="0"/>
              </a:spcAft>
              <a:buSzPts val="2100"/>
              <a:buFont typeface="Poppins"/>
              <a:buChar char="•"/>
            </a:pPr>
            <a:r>
              <a:rPr lang="en-US" sz="1600" b="1" dirty="0">
                <a:latin typeface="Poppins"/>
                <a:ea typeface="Poppins"/>
                <a:cs typeface="Poppins"/>
                <a:sym typeface="Poppins"/>
              </a:rPr>
              <a:t>Co </a:t>
            </a:r>
            <a:r>
              <a:rPr lang="en-US" sz="1600" b="1" dirty="0" err="1">
                <a:latin typeface="Poppins"/>
                <a:ea typeface="Poppins"/>
                <a:cs typeface="Poppins"/>
                <a:sym typeface="Poppins"/>
              </a:rPr>
              <a:t>udało</a:t>
            </a:r>
            <a:r>
              <a:rPr lang="en-US" sz="1600" b="1" dirty="0">
                <a:latin typeface="Poppins"/>
                <a:ea typeface="Poppins"/>
                <a:cs typeface="Poppins"/>
                <a:sym typeface="Poppins"/>
              </a:rPr>
              <a:t> </a:t>
            </a:r>
            <a:r>
              <a:rPr lang="en-US" sz="1600" b="1" dirty="0" err="1">
                <a:latin typeface="Poppins"/>
                <a:ea typeface="Poppins"/>
                <a:cs typeface="Poppins"/>
                <a:sym typeface="Poppins"/>
              </a:rPr>
              <a:t>się</a:t>
            </a:r>
            <a:r>
              <a:rPr lang="en-US" sz="1600" b="1" dirty="0">
                <a:latin typeface="Poppins"/>
                <a:ea typeface="Poppins"/>
                <a:cs typeface="Poppins"/>
                <a:sym typeface="Poppins"/>
              </a:rPr>
              <a:t> </a:t>
            </a:r>
            <a:r>
              <a:rPr lang="en-US" sz="1600" b="1" dirty="0" err="1">
                <a:latin typeface="Poppins"/>
                <a:ea typeface="Poppins"/>
                <a:cs typeface="Poppins"/>
                <a:sym typeface="Poppins"/>
              </a:rPr>
              <a:t>zrobić</a:t>
            </a:r>
            <a:r>
              <a:rPr lang="en-US" sz="1600" b="1" dirty="0">
                <a:latin typeface="Poppins"/>
                <a:ea typeface="Poppins"/>
                <a:cs typeface="Poppins"/>
                <a:sym typeface="Poppins"/>
              </a:rPr>
              <a:t>:</a:t>
            </a:r>
            <a:endParaRPr sz="1600" b="1" dirty="0">
              <a:latin typeface="Poppins"/>
              <a:ea typeface="Poppins"/>
              <a:cs typeface="Poppins"/>
              <a:sym typeface="Poppins"/>
            </a:endParaRPr>
          </a:p>
          <a:p>
            <a:pPr marL="1028700" lvl="1" indent="-361950" algn="l" rtl="0">
              <a:lnSpc>
                <a:spcPct val="90000"/>
              </a:lnSpc>
              <a:spcBef>
                <a:spcPts val="500"/>
              </a:spcBef>
              <a:spcAft>
                <a:spcPts val="0"/>
              </a:spcAft>
              <a:buSzPts val="2100"/>
              <a:buFont typeface="Wingdings" panose="05000000000000000000" pitchFamily="2" charset="2"/>
              <a:buChar char="§"/>
            </a:pPr>
            <a:r>
              <a:rPr lang="pl-PL" sz="1600" dirty="0">
                <a:latin typeface="Poppins"/>
                <a:ea typeface="Poppins"/>
                <a:cs typeface="Poppins"/>
                <a:sym typeface="Poppins"/>
              </a:rPr>
              <a:t>Przygotowanie specyfikacji formularza rezerwacji na potrzeby projektu końcowego</a:t>
            </a:r>
            <a:endParaRPr sz="1600" dirty="0">
              <a:latin typeface="Poppins"/>
              <a:ea typeface="Poppins"/>
              <a:cs typeface="Poppins"/>
              <a:sym typeface="Poppins"/>
            </a:endParaRPr>
          </a:p>
          <a:p>
            <a:pPr marL="1028700" lvl="1" indent="-361950" algn="l" rtl="0">
              <a:lnSpc>
                <a:spcPct val="90000"/>
              </a:lnSpc>
              <a:spcBef>
                <a:spcPts val="500"/>
              </a:spcBef>
              <a:spcAft>
                <a:spcPts val="0"/>
              </a:spcAft>
              <a:buSzPts val="2100"/>
              <a:buFont typeface="Wingdings" panose="05000000000000000000" pitchFamily="2" charset="2"/>
              <a:buChar char="§"/>
            </a:pPr>
            <a:r>
              <a:rPr lang="pl-PL" sz="1600" dirty="0">
                <a:latin typeface="Poppins"/>
                <a:ea typeface="Poppins"/>
                <a:cs typeface="Poppins"/>
                <a:sym typeface="Poppins"/>
              </a:rPr>
              <a:t>Plan testów przygotowany w </a:t>
            </a:r>
            <a:r>
              <a:rPr lang="pl-PL" sz="1600" dirty="0" err="1">
                <a:latin typeface="Poppins"/>
                <a:ea typeface="Poppins"/>
                <a:cs typeface="Poppins"/>
                <a:sym typeface="Poppins"/>
              </a:rPr>
              <a:t>Jira</a:t>
            </a:r>
            <a:endParaRPr sz="1600" dirty="0">
              <a:latin typeface="Poppins"/>
              <a:ea typeface="Poppins"/>
              <a:cs typeface="Poppins"/>
              <a:sym typeface="Poppins"/>
            </a:endParaRPr>
          </a:p>
          <a:p>
            <a:pPr marL="1028700" lvl="1" indent="-361950" algn="l" rtl="0">
              <a:lnSpc>
                <a:spcPct val="90000"/>
              </a:lnSpc>
              <a:spcBef>
                <a:spcPts val="500"/>
              </a:spcBef>
              <a:spcAft>
                <a:spcPts val="0"/>
              </a:spcAft>
              <a:buSzPts val="2100"/>
              <a:buFont typeface="Wingdings" panose="05000000000000000000" pitchFamily="2" charset="2"/>
              <a:buChar char="§"/>
            </a:pPr>
            <a:r>
              <a:rPr lang="pl-PL" sz="1600" dirty="0">
                <a:latin typeface="Poppins"/>
                <a:ea typeface="Poppins"/>
                <a:cs typeface="Poppins"/>
                <a:sym typeface="Poppins"/>
              </a:rPr>
              <a:t>Przypadki testowe w narzędziu Test </a:t>
            </a:r>
            <a:r>
              <a:rPr lang="pl-PL" sz="1600" dirty="0" err="1">
                <a:latin typeface="Poppins"/>
                <a:ea typeface="Poppins"/>
                <a:cs typeface="Poppins"/>
                <a:sym typeface="Poppins"/>
              </a:rPr>
              <a:t>Rail</a:t>
            </a:r>
            <a:endParaRPr lang="pl-PL" sz="1600" dirty="0">
              <a:latin typeface="Poppins"/>
              <a:ea typeface="Poppins"/>
              <a:cs typeface="Poppins"/>
              <a:sym typeface="Poppins"/>
            </a:endParaRPr>
          </a:p>
          <a:p>
            <a:pPr marL="1028700" lvl="1" indent="-361950" algn="l" rtl="0">
              <a:lnSpc>
                <a:spcPct val="90000"/>
              </a:lnSpc>
              <a:spcBef>
                <a:spcPts val="500"/>
              </a:spcBef>
              <a:spcAft>
                <a:spcPts val="0"/>
              </a:spcAft>
              <a:buSzPts val="2100"/>
              <a:buFont typeface="Wingdings" panose="05000000000000000000" pitchFamily="2" charset="2"/>
              <a:buChar char="§"/>
            </a:pPr>
            <a:r>
              <a:rPr lang="pl-PL" sz="1600" dirty="0">
                <a:latin typeface="Poppins"/>
                <a:ea typeface="Poppins"/>
                <a:cs typeface="Poppins"/>
                <a:sym typeface="Poppins"/>
              </a:rPr>
              <a:t>Testy eksploracyjne w </a:t>
            </a:r>
            <a:r>
              <a:rPr lang="pl-PL" sz="1600" dirty="0" err="1">
                <a:latin typeface="Poppins"/>
                <a:ea typeface="Poppins"/>
                <a:cs typeface="Poppins"/>
                <a:sym typeface="Poppins"/>
              </a:rPr>
              <a:t>Xray</a:t>
            </a:r>
            <a:endParaRPr sz="1600" dirty="0">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4"/>
          <p:cNvSpPr txBox="1">
            <a:spLocks noGrp="1"/>
          </p:cNvSpPr>
          <p:nvPr>
            <p:ph type="title"/>
          </p:nvPr>
        </p:nvSpPr>
        <p:spPr>
          <a:xfrm>
            <a:off x="838200" y="365125"/>
            <a:ext cx="995782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US" sz="3500">
                <a:latin typeface="Poppins"/>
                <a:ea typeface="Poppins"/>
                <a:cs typeface="Poppins"/>
                <a:sym typeface="Poppins"/>
              </a:rPr>
              <a:t>Specyfikacja</a:t>
            </a:r>
            <a:endParaRPr sz="3500">
              <a:latin typeface="Poppins"/>
              <a:ea typeface="Poppins"/>
              <a:cs typeface="Poppins"/>
              <a:sym typeface="Poppins"/>
            </a:endParaRPr>
          </a:p>
        </p:txBody>
      </p:sp>
      <p:sp>
        <p:nvSpPr>
          <p:cNvPr id="88" name="Google Shape;88;p4"/>
          <p:cNvSpPr txBox="1">
            <a:spLocks noGrp="1"/>
          </p:cNvSpPr>
          <p:nvPr>
            <p:ph type="body" idx="1"/>
          </p:nvPr>
        </p:nvSpPr>
        <p:spPr>
          <a:xfrm>
            <a:off x="838200" y="1825625"/>
            <a:ext cx="9957822" cy="4351338"/>
          </a:xfrm>
          <a:prstGeom prst="rect">
            <a:avLst/>
          </a:prstGeom>
          <a:noFill/>
          <a:ln>
            <a:noFill/>
          </a:ln>
        </p:spPr>
        <p:txBody>
          <a:bodyPr spcFirstLastPara="1" wrap="square" lIns="91425" tIns="45700" rIns="91425" bIns="45700" anchor="t" anchorCtr="0">
            <a:normAutofit/>
          </a:bodyPr>
          <a:lstStyle/>
          <a:p>
            <a:pPr marL="228600" lvl="0" indent="0" algn="l" rtl="0">
              <a:lnSpc>
                <a:spcPct val="90000"/>
              </a:lnSpc>
              <a:spcBef>
                <a:spcPts val="1000"/>
              </a:spcBef>
              <a:spcAft>
                <a:spcPts val="0"/>
              </a:spcAft>
              <a:buSzPts val="1800"/>
              <a:buNone/>
            </a:pPr>
            <a:r>
              <a:rPr lang="pl-PL" dirty="0">
                <a:latin typeface="Poppins"/>
                <a:ea typeface="Poppins"/>
                <a:cs typeface="Poppins"/>
                <a:sym typeface="Poppins"/>
              </a:rPr>
              <a:t>Dokument specyfikacji  (w załącznikach) oraz przykładowe przypadki testowe w </a:t>
            </a:r>
            <a:r>
              <a:rPr lang="pl-PL" dirty="0" err="1">
                <a:latin typeface="Poppins"/>
                <a:ea typeface="Poppins"/>
                <a:cs typeface="Poppins"/>
                <a:sym typeface="Poppins"/>
              </a:rPr>
              <a:t>Jira</a:t>
            </a:r>
            <a:r>
              <a:rPr lang="pl-PL" dirty="0">
                <a:latin typeface="Poppins"/>
                <a:ea typeface="Poppins"/>
                <a:cs typeface="Poppins"/>
                <a:sym typeface="Poppins"/>
              </a:rPr>
              <a:t>:</a:t>
            </a:r>
          </a:p>
          <a:p>
            <a:pPr marL="228600" lvl="0" indent="0" algn="l" rtl="0">
              <a:lnSpc>
                <a:spcPct val="90000"/>
              </a:lnSpc>
              <a:spcBef>
                <a:spcPts val="1000"/>
              </a:spcBef>
              <a:spcAft>
                <a:spcPts val="0"/>
              </a:spcAft>
              <a:buSzPts val="1800"/>
              <a:buNone/>
            </a:pPr>
            <a:r>
              <a:rPr lang="pl-PL" dirty="0">
                <a:latin typeface="Poppins"/>
                <a:ea typeface="Poppins"/>
                <a:cs typeface="Poppins"/>
                <a:sym typeface="Poppins"/>
              </a:rPr>
              <a:t>https://finalprojectsda.atlassian.net/jira/software/c/projects/DCF/issues/</a:t>
            </a:r>
            <a:endParaRPr dirty="0">
              <a:latin typeface="Poppins"/>
              <a:ea typeface="Poppins"/>
              <a:cs typeface="Poppins"/>
              <a:sym typeface="Poppins"/>
            </a:endParaRPr>
          </a:p>
        </p:txBody>
      </p:sp>
      <p:pic>
        <p:nvPicPr>
          <p:cNvPr id="3" name="Obraz 2">
            <a:extLst>
              <a:ext uri="{FF2B5EF4-FFF2-40B4-BE49-F238E27FC236}">
                <a16:creationId xmlns:a16="http://schemas.microsoft.com/office/drawing/2014/main" id="{24034AB6-3B53-4855-9395-4669B9378D18}"/>
              </a:ext>
            </a:extLst>
          </p:cNvPr>
          <p:cNvPicPr>
            <a:picLocks noChangeAspect="1"/>
          </p:cNvPicPr>
          <p:nvPr/>
        </p:nvPicPr>
        <p:blipFill>
          <a:blip r:embed="rId3"/>
          <a:stretch>
            <a:fillRect/>
          </a:stretch>
        </p:blipFill>
        <p:spPr>
          <a:xfrm>
            <a:off x="1813560" y="3516630"/>
            <a:ext cx="4524719" cy="2415540"/>
          </a:xfrm>
          <a:prstGeom prst="rect">
            <a:avLst/>
          </a:prstGeom>
        </p:spPr>
      </p:pic>
      <p:graphicFrame>
        <p:nvGraphicFramePr>
          <p:cNvPr id="5" name="Obiekt 4">
            <a:extLst>
              <a:ext uri="{FF2B5EF4-FFF2-40B4-BE49-F238E27FC236}">
                <a16:creationId xmlns:a16="http://schemas.microsoft.com/office/drawing/2014/main" id="{3CBC38E1-F9C4-4427-8794-60F271FEEED1}"/>
              </a:ext>
            </a:extLst>
          </p:cNvPr>
          <p:cNvGraphicFramePr>
            <a:graphicFrameLocks noChangeAspect="1"/>
          </p:cNvGraphicFramePr>
          <p:nvPr>
            <p:extLst>
              <p:ext uri="{D42A27DB-BD31-4B8C-83A1-F6EECF244321}">
                <p14:modId xmlns:p14="http://schemas.microsoft.com/office/powerpoint/2010/main" val="565522704"/>
              </p:ext>
            </p:extLst>
          </p:nvPr>
        </p:nvGraphicFramePr>
        <p:xfrm>
          <a:off x="7054845" y="3108960"/>
          <a:ext cx="2563499" cy="3230880"/>
        </p:xfrm>
        <a:graphic>
          <a:graphicData uri="http://schemas.openxmlformats.org/presentationml/2006/ole">
            <mc:AlternateContent xmlns:mc="http://schemas.openxmlformats.org/markup-compatibility/2006">
              <mc:Choice xmlns:v="urn:schemas-microsoft-com:vml" Requires="v">
                <p:oleObj name="Document" r:id="rId4" imgW="5766396" imgH="7265569" progId="Word.Document.12">
                  <p:embed/>
                </p:oleObj>
              </mc:Choice>
              <mc:Fallback>
                <p:oleObj name="Document" r:id="rId4" imgW="5766396" imgH="7265569" progId="Word.Document.12">
                  <p:embed/>
                  <p:pic>
                    <p:nvPicPr>
                      <p:cNvPr id="5" name="Obiekt 4">
                        <a:extLst>
                          <a:ext uri="{FF2B5EF4-FFF2-40B4-BE49-F238E27FC236}">
                            <a16:creationId xmlns:a16="http://schemas.microsoft.com/office/drawing/2014/main" id="{3CBC38E1-F9C4-4427-8794-60F271FEEED1}"/>
                          </a:ext>
                        </a:extLst>
                      </p:cNvPr>
                      <p:cNvPicPr/>
                      <p:nvPr/>
                    </p:nvPicPr>
                    <p:blipFill>
                      <a:blip r:embed="rId5"/>
                      <a:stretch>
                        <a:fillRect/>
                      </a:stretch>
                    </p:blipFill>
                    <p:spPr>
                      <a:xfrm>
                        <a:off x="7054845" y="3108960"/>
                        <a:ext cx="2563499" cy="3230880"/>
                      </a:xfrm>
                      <a:prstGeom prst="rect">
                        <a:avLst/>
                      </a:prstGeom>
                    </p:spPr>
                  </p:pic>
                </p:oleObj>
              </mc:Fallback>
            </mc:AlternateContent>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5"/>
          <p:cNvSpPr txBox="1">
            <a:spLocks noGrp="1"/>
          </p:cNvSpPr>
          <p:nvPr>
            <p:ph type="title"/>
          </p:nvPr>
        </p:nvSpPr>
        <p:spPr>
          <a:xfrm>
            <a:off x="838200" y="365125"/>
            <a:ext cx="995782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US" sz="3500">
                <a:latin typeface="Poppins"/>
                <a:ea typeface="Poppins"/>
                <a:cs typeface="Poppins"/>
                <a:sym typeface="Poppins"/>
              </a:rPr>
              <a:t>Ryzyka Projektowe oraz Produktowe</a:t>
            </a:r>
            <a:endParaRPr sz="3500">
              <a:latin typeface="Poppins"/>
              <a:ea typeface="Poppins"/>
              <a:cs typeface="Poppins"/>
              <a:sym typeface="Poppins"/>
            </a:endParaRPr>
          </a:p>
        </p:txBody>
      </p:sp>
      <p:sp>
        <p:nvSpPr>
          <p:cNvPr id="94" name="Google Shape;94;p5"/>
          <p:cNvSpPr txBox="1">
            <a:spLocks noGrp="1"/>
          </p:cNvSpPr>
          <p:nvPr>
            <p:ph type="body" idx="1"/>
          </p:nvPr>
        </p:nvSpPr>
        <p:spPr>
          <a:xfrm>
            <a:off x="838200" y="1825625"/>
            <a:ext cx="9957822" cy="4351338"/>
          </a:xfrm>
          <a:prstGeom prst="rect">
            <a:avLst/>
          </a:prstGeom>
          <a:noFill/>
          <a:ln>
            <a:noFill/>
          </a:ln>
        </p:spPr>
        <p:txBody>
          <a:bodyPr spcFirstLastPara="1" wrap="square" lIns="91425" tIns="45700" rIns="91425" bIns="45700" anchor="t" anchorCtr="0">
            <a:normAutofit lnSpcReduction="10000"/>
          </a:bodyPr>
          <a:lstStyle/>
          <a:p>
            <a:pPr marL="571500"/>
            <a:r>
              <a:rPr lang="pl-PL" sz="2800" b="1" dirty="0">
                <a:latin typeface="Poppins"/>
                <a:ea typeface="Poppins"/>
                <a:cs typeface="Poppins"/>
                <a:sym typeface="Poppins"/>
              </a:rPr>
              <a:t>Ryzyka projektowe:</a:t>
            </a:r>
          </a:p>
          <a:p>
            <a:pPr marL="1143000" lvl="1" indent="-457200">
              <a:spcBef>
                <a:spcPts val="1000"/>
              </a:spcBef>
              <a:buFont typeface="Wingdings" panose="05000000000000000000" pitchFamily="2" charset="2"/>
              <a:buChar char="§"/>
            </a:pPr>
            <a:r>
              <a:rPr lang="pl-PL" dirty="0">
                <a:latin typeface="Poppins"/>
                <a:ea typeface="Poppins"/>
                <a:cs typeface="Poppins"/>
                <a:sym typeface="Poppins"/>
              </a:rPr>
              <a:t>tylko 1 tester</a:t>
            </a:r>
          </a:p>
          <a:p>
            <a:pPr marL="1143000" lvl="1" indent="-457200">
              <a:spcBef>
                <a:spcPts val="1000"/>
              </a:spcBef>
              <a:buFont typeface="Wingdings" panose="05000000000000000000" pitchFamily="2" charset="2"/>
              <a:buChar char="§"/>
            </a:pPr>
            <a:r>
              <a:rPr lang="pl-PL" dirty="0">
                <a:latin typeface="Poppins"/>
                <a:ea typeface="Poppins"/>
                <a:cs typeface="Poppins"/>
                <a:sym typeface="Poppins"/>
              </a:rPr>
              <a:t>brak osoby decyzyjnej ze strony klienta</a:t>
            </a:r>
          </a:p>
          <a:p>
            <a:pPr marL="1143000" lvl="1" indent="-457200">
              <a:spcBef>
                <a:spcPts val="1000"/>
              </a:spcBef>
              <a:buFont typeface="Wingdings" panose="05000000000000000000" pitchFamily="2" charset="2"/>
              <a:buChar char="§"/>
            </a:pPr>
            <a:r>
              <a:rPr lang="pl-PL" dirty="0">
                <a:latin typeface="Poppins"/>
                <a:ea typeface="Poppins"/>
                <a:cs typeface="Poppins"/>
                <a:sym typeface="Poppins"/>
              </a:rPr>
              <a:t>brak pełnej specyfikacji, niska jakość wymagań</a:t>
            </a:r>
          </a:p>
          <a:p>
            <a:pPr marL="1143000" lvl="1" indent="-457200">
              <a:spcBef>
                <a:spcPts val="1000"/>
              </a:spcBef>
              <a:buFont typeface="Wingdings" panose="05000000000000000000" pitchFamily="2" charset="2"/>
              <a:buChar char="§"/>
            </a:pPr>
            <a:r>
              <a:rPr lang="pl-PL" dirty="0">
                <a:latin typeface="Poppins"/>
                <a:ea typeface="Poppins"/>
                <a:cs typeface="Poppins"/>
                <a:sym typeface="Poppins"/>
              </a:rPr>
              <a:t>presja czasu</a:t>
            </a:r>
          </a:p>
          <a:p>
            <a:pPr marL="1143000" lvl="1" indent="-457200">
              <a:spcBef>
                <a:spcPts val="1000"/>
              </a:spcBef>
              <a:buFont typeface="Wingdings" panose="05000000000000000000" pitchFamily="2" charset="2"/>
              <a:buChar char="§"/>
            </a:pPr>
            <a:r>
              <a:rPr lang="pl-PL" dirty="0">
                <a:latin typeface="Poppins"/>
                <a:ea typeface="Poppins"/>
                <a:cs typeface="Poppins"/>
                <a:sym typeface="Poppins"/>
              </a:rPr>
              <a:t>narzędzia tylko na okresie próbnym</a:t>
            </a:r>
          </a:p>
          <a:p>
            <a:pPr marL="571500"/>
            <a:r>
              <a:rPr lang="pl-PL" sz="2800" b="1" dirty="0">
                <a:latin typeface="Poppins"/>
                <a:ea typeface="Poppins"/>
                <a:cs typeface="Poppins"/>
                <a:sym typeface="Poppins"/>
              </a:rPr>
              <a:t>Ryzyka produktowe:</a:t>
            </a:r>
          </a:p>
          <a:p>
            <a:pPr marL="1028700" lvl="1">
              <a:spcBef>
                <a:spcPts val="1000"/>
              </a:spcBef>
              <a:buFont typeface="Wingdings" panose="05000000000000000000" pitchFamily="2" charset="2"/>
              <a:buChar char="§"/>
            </a:pPr>
            <a:r>
              <a:rPr lang="pl-PL" dirty="0">
                <a:latin typeface="Poppins"/>
                <a:ea typeface="Poppins"/>
                <a:cs typeface="Poppins"/>
                <a:sym typeface="Poppins"/>
              </a:rPr>
              <a:t>komponent rezerwacji rozbity na dwie strony</a:t>
            </a:r>
          </a:p>
          <a:p>
            <a:pPr marL="1028700" lvl="1">
              <a:buFont typeface="Wingdings" panose="05000000000000000000" pitchFamily="2" charset="2"/>
              <a:buChar char="§"/>
            </a:pPr>
            <a:r>
              <a:rPr lang="pl-PL" dirty="0">
                <a:latin typeface="Poppins"/>
                <a:ea typeface="Poppins"/>
                <a:cs typeface="Poppins"/>
                <a:sym typeface="Poppins"/>
              </a:rPr>
              <a:t>strona już jest na produkcji</a:t>
            </a:r>
          </a:p>
          <a:p>
            <a:pPr marL="1028700" lvl="1">
              <a:buFont typeface="Wingdings" panose="05000000000000000000" pitchFamily="2" charset="2"/>
              <a:buChar char="§"/>
            </a:pPr>
            <a:r>
              <a:rPr lang="pl-PL" dirty="0">
                <a:latin typeface="Poppins"/>
                <a:ea typeface="Poppins"/>
                <a:cs typeface="Poppins"/>
                <a:sym typeface="Poppins"/>
              </a:rPr>
              <a:t>przestarzałe technologie</a:t>
            </a:r>
          </a:p>
          <a:p>
            <a:pPr marL="228600" lvl="0" indent="0" algn="l" rtl="0">
              <a:lnSpc>
                <a:spcPct val="90000"/>
              </a:lnSpc>
              <a:spcBef>
                <a:spcPts val="1000"/>
              </a:spcBef>
              <a:spcAft>
                <a:spcPts val="0"/>
              </a:spcAft>
              <a:buSzPts val="1800"/>
              <a:buNone/>
            </a:pPr>
            <a:endParaRPr lang="pl-PL" dirty="0">
              <a:latin typeface="Poppins"/>
              <a:ea typeface="Poppins"/>
              <a:cs typeface="Poppins"/>
              <a:sym typeface="Poppins"/>
            </a:endParaRPr>
          </a:p>
          <a:p>
            <a:pPr marL="228600" lvl="0" indent="0" algn="l" rtl="0">
              <a:lnSpc>
                <a:spcPct val="90000"/>
              </a:lnSpc>
              <a:spcBef>
                <a:spcPts val="1000"/>
              </a:spcBef>
              <a:spcAft>
                <a:spcPts val="0"/>
              </a:spcAft>
              <a:buSzPts val="1800"/>
              <a:buNone/>
            </a:pPr>
            <a:endParaRPr lang="pl-PL" dirty="0">
              <a:latin typeface="Poppins"/>
              <a:ea typeface="Poppins"/>
              <a:cs typeface="Poppins"/>
              <a:sym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6"/>
          <p:cNvSpPr txBox="1">
            <a:spLocks noGrp="1"/>
          </p:cNvSpPr>
          <p:nvPr>
            <p:ph type="title"/>
          </p:nvPr>
        </p:nvSpPr>
        <p:spPr>
          <a:xfrm>
            <a:off x="838200" y="365125"/>
            <a:ext cx="995782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US" sz="3500" dirty="0" err="1">
                <a:latin typeface="Poppins"/>
                <a:ea typeface="Poppins"/>
                <a:cs typeface="Poppins"/>
                <a:sym typeface="Poppins"/>
              </a:rPr>
              <a:t>Przypadki</a:t>
            </a:r>
            <a:r>
              <a:rPr lang="en-US" sz="3500" dirty="0">
                <a:latin typeface="Poppins"/>
                <a:ea typeface="Poppins"/>
                <a:cs typeface="Poppins"/>
                <a:sym typeface="Poppins"/>
              </a:rPr>
              <a:t> </a:t>
            </a:r>
            <a:r>
              <a:rPr lang="en-US" sz="3500" dirty="0" err="1">
                <a:latin typeface="Poppins"/>
                <a:ea typeface="Poppins"/>
                <a:cs typeface="Poppins"/>
                <a:sym typeface="Poppins"/>
              </a:rPr>
              <a:t>testowe</a:t>
            </a:r>
            <a:r>
              <a:rPr lang="en-US" sz="3500" dirty="0">
                <a:latin typeface="Poppins"/>
                <a:ea typeface="Poppins"/>
                <a:cs typeface="Poppins"/>
                <a:sym typeface="Poppins"/>
              </a:rPr>
              <a:t> w </a:t>
            </a:r>
            <a:r>
              <a:rPr lang="en-US" sz="3500" dirty="0" err="1">
                <a:latin typeface="Poppins"/>
                <a:ea typeface="Poppins"/>
                <a:cs typeface="Poppins"/>
                <a:sym typeface="Poppins"/>
              </a:rPr>
              <a:t>narzędziu</a:t>
            </a:r>
            <a:endParaRPr sz="3500" dirty="0">
              <a:latin typeface="Poppins"/>
              <a:ea typeface="Poppins"/>
              <a:cs typeface="Poppins"/>
              <a:sym typeface="Poppins"/>
            </a:endParaRPr>
          </a:p>
        </p:txBody>
      </p:sp>
      <p:sp>
        <p:nvSpPr>
          <p:cNvPr id="100" name="Google Shape;100;p6"/>
          <p:cNvSpPr txBox="1">
            <a:spLocks noGrp="1"/>
          </p:cNvSpPr>
          <p:nvPr>
            <p:ph type="body" idx="1"/>
          </p:nvPr>
        </p:nvSpPr>
        <p:spPr>
          <a:xfrm>
            <a:off x="838200" y="1825625"/>
            <a:ext cx="9957822" cy="4351338"/>
          </a:xfrm>
          <a:prstGeom prst="rect">
            <a:avLst/>
          </a:prstGeom>
          <a:noFill/>
          <a:ln>
            <a:noFill/>
          </a:ln>
        </p:spPr>
        <p:txBody>
          <a:bodyPr spcFirstLastPara="1" wrap="square" lIns="91425" tIns="45700" rIns="91425" bIns="45700" anchor="t" anchorCtr="0">
            <a:normAutofit/>
          </a:bodyPr>
          <a:lstStyle/>
          <a:p>
            <a:pPr marL="228600" lvl="0" indent="0" algn="l" rtl="0">
              <a:lnSpc>
                <a:spcPct val="90000"/>
              </a:lnSpc>
              <a:spcBef>
                <a:spcPts val="1000"/>
              </a:spcBef>
              <a:spcAft>
                <a:spcPts val="0"/>
              </a:spcAft>
              <a:buSzPts val="1800"/>
              <a:buNone/>
            </a:pPr>
            <a:r>
              <a:rPr lang="pl-PL" dirty="0">
                <a:latin typeface="Poppins"/>
                <a:ea typeface="Poppins"/>
                <a:cs typeface="Poppins"/>
                <a:sym typeface="Poppins"/>
              </a:rPr>
              <a:t>		</a:t>
            </a:r>
            <a:r>
              <a:rPr lang="pl-PL" dirty="0" err="1">
                <a:latin typeface="Poppins"/>
                <a:ea typeface="Poppins"/>
                <a:cs typeface="Poppins"/>
                <a:sym typeface="Poppins"/>
              </a:rPr>
              <a:t>Jira</a:t>
            </a:r>
            <a:r>
              <a:rPr lang="pl-PL" dirty="0">
                <a:latin typeface="Poppins"/>
                <a:ea typeface="Poppins"/>
                <a:cs typeface="Poppins"/>
                <a:sym typeface="Poppins"/>
              </a:rPr>
              <a:t>:						</a:t>
            </a:r>
            <a:r>
              <a:rPr lang="pl-PL" dirty="0" err="1">
                <a:latin typeface="Poppins"/>
                <a:ea typeface="Poppins"/>
                <a:cs typeface="Poppins"/>
                <a:sym typeface="Poppins"/>
              </a:rPr>
              <a:t>TestRail</a:t>
            </a:r>
            <a:r>
              <a:rPr lang="pl-PL" dirty="0">
                <a:latin typeface="Poppins"/>
                <a:ea typeface="Poppins"/>
                <a:cs typeface="Poppins"/>
                <a:sym typeface="Poppins"/>
              </a:rPr>
              <a:t>:</a:t>
            </a:r>
            <a:endParaRPr dirty="0">
              <a:latin typeface="Poppins"/>
              <a:ea typeface="Poppins"/>
              <a:cs typeface="Poppins"/>
              <a:sym typeface="Poppins"/>
            </a:endParaRPr>
          </a:p>
        </p:txBody>
      </p:sp>
      <p:pic>
        <p:nvPicPr>
          <p:cNvPr id="3" name="Obraz 2">
            <a:extLst>
              <a:ext uri="{FF2B5EF4-FFF2-40B4-BE49-F238E27FC236}">
                <a16:creationId xmlns:a16="http://schemas.microsoft.com/office/drawing/2014/main" id="{65CA693E-DB40-4887-8F20-020CABFC247D}"/>
              </a:ext>
            </a:extLst>
          </p:cNvPr>
          <p:cNvPicPr>
            <a:picLocks noChangeAspect="1"/>
          </p:cNvPicPr>
          <p:nvPr/>
        </p:nvPicPr>
        <p:blipFill>
          <a:blip r:embed="rId3"/>
          <a:stretch>
            <a:fillRect/>
          </a:stretch>
        </p:blipFill>
        <p:spPr>
          <a:xfrm>
            <a:off x="396240" y="2982872"/>
            <a:ext cx="5074920" cy="2709267"/>
          </a:xfrm>
          <a:prstGeom prst="rect">
            <a:avLst/>
          </a:prstGeom>
        </p:spPr>
      </p:pic>
      <p:pic>
        <p:nvPicPr>
          <p:cNvPr id="4" name="Obraz 3">
            <a:extLst>
              <a:ext uri="{FF2B5EF4-FFF2-40B4-BE49-F238E27FC236}">
                <a16:creationId xmlns:a16="http://schemas.microsoft.com/office/drawing/2014/main" id="{0F4A30DD-AC3D-47C3-84D0-D8D17C2B4B4F}"/>
              </a:ext>
            </a:extLst>
          </p:cNvPr>
          <p:cNvPicPr>
            <a:picLocks noChangeAspect="1"/>
          </p:cNvPicPr>
          <p:nvPr/>
        </p:nvPicPr>
        <p:blipFill>
          <a:blip r:embed="rId4"/>
          <a:stretch>
            <a:fillRect/>
          </a:stretch>
        </p:blipFill>
        <p:spPr>
          <a:xfrm>
            <a:off x="6096000" y="2982872"/>
            <a:ext cx="5440680" cy="29045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7"/>
          <p:cNvSpPr txBox="1">
            <a:spLocks noGrp="1"/>
          </p:cNvSpPr>
          <p:nvPr>
            <p:ph type="title"/>
          </p:nvPr>
        </p:nvSpPr>
        <p:spPr>
          <a:xfrm>
            <a:off x="838200" y="-31985"/>
            <a:ext cx="995782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US" sz="3500" dirty="0" err="1">
                <a:latin typeface="Poppins"/>
                <a:ea typeface="Poppins"/>
                <a:cs typeface="Poppins"/>
                <a:sym typeface="Poppins"/>
              </a:rPr>
              <a:t>Sesja</a:t>
            </a:r>
            <a:r>
              <a:rPr lang="en-US" sz="3500" dirty="0">
                <a:latin typeface="Poppins"/>
                <a:ea typeface="Poppins"/>
                <a:cs typeface="Poppins"/>
                <a:sym typeface="Poppins"/>
              </a:rPr>
              <a:t> </a:t>
            </a:r>
            <a:r>
              <a:rPr lang="en-US" sz="3500" dirty="0" err="1">
                <a:latin typeface="Poppins"/>
                <a:ea typeface="Poppins"/>
                <a:cs typeface="Poppins"/>
                <a:sym typeface="Poppins"/>
              </a:rPr>
              <a:t>eksploracyjna</a:t>
            </a:r>
            <a:endParaRPr sz="3500" dirty="0">
              <a:latin typeface="Poppins"/>
              <a:ea typeface="Poppins"/>
              <a:cs typeface="Poppins"/>
              <a:sym typeface="Poppins"/>
            </a:endParaRPr>
          </a:p>
        </p:txBody>
      </p:sp>
      <p:graphicFrame>
        <p:nvGraphicFramePr>
          <p:cNvPr id="2" name="Tabela 1">
            <a:extLst>
              <a:ext uri="{FF2B5EF4-FFF2-40B4-BE49-F238E27FC236}">
                <a16:creationId xmlns:a16="http://schemas.microsoft.com/office/drawing/2014/main" id="{3047B285-448B-43A5-9BDE-A78BC782B844}"/>
              </a:ext>
            </a:extLst>
          </p:cNvPr>
          <p:cNvGraphicFramePr>
            <a:graphicFrameLocks noGrp="1"/>
          </p:cNvGraphicFramePr>
          <p:nvPr>
            <p:extLst>
              <p:ext uri="{D42A27DB-BD31-4B8C-83A1-F6EECF244321}">
                <p14:modId xmlns:p14="http://schemas.microsoft.com/office/powerpoint/2010/main" val="3766273817"/>
              </p:ext>
            </p:extLst>
          </p:nvPr>
        </p:nvGraphicFramePr>
        <p:xfrm>
          <a:off x="285136" y="1018275"/>
          <a:ext cx="9852125" cy="5090690"/>
        </p:xfrm>
        <a:graphic>
          <a:graphicData uri="http://schemas.openxmlformats.org/drawingml/2006/table">
            <a:tbl>
              <a:tblPr bandRow="1">
                <a:tableStyleId>{4840B075-6EF5-48B5-A6D8-1DA6AB4E73CC}</a:tableStyleId>
              </a:tblPr>
              <a:tblGrid>
                <a:gridCol w="2567447">
                  <a:extLst>
                    <a:ext uri="{9D8B030D-6E8A-4147-A177-3AD203B41FA5}">
                      <a16:colId xmlns:a16="http://schemas.microsoft.com/office/drawing/2014/main" val="3953924561"/>
                    </a:ext>
                  </a:extLst>
                </a:gridCol>
                <a:gridCol w="7284678">
                  <a:extLst>
                    <a:ext uri="{9D8B030D-6E8A-4147-A177-3AD203B41FA5}">
                      <a16:colId xmlns:a16="http://schemas.microsoft.com/office/drawing/2014/main" val="1735012985"/>
                    </a:ext>
                  </a:extLst>
                </a:gridCol>
              </a:tblGrid>
              <a:tr h="235397">
                <a:tc gridSpan="2">
                  <a:txBody>
                    <a:bodyPr/>
                    <a:lstStyle/>
                    <a:p>
                      <a:pPr rtl="0" fontAlgn="b"/>
                      <a:r>
                        <a:rPr lang="pl-PL" sz="1100" dirty="0">
                          <a:effectLst/>
                        </a:rPr>
                        <a:t>ID Sesji: DCF_01</a:t>
                      </a:r>
                    </a:p>
                  </a:txBody>
                  <a:tcPr marL="77945" marR="77945" marT="38973" marB="38973" anchor="b"/>
                </a:tc>
                <a:tc hMerge="1">
                  <a:txBody>
                    <a:bodyPr/>
                    <a:lstStyle/>
                    <a:p>
                      <a:endParaRPr lang="pl-PL"/>
                    </a:p>
                  </a:txBody>
                  <a:tcPr/>
                </a:tc>
                <a:extLst>
                  <a:ext uri="{0D108BD9-81ED-4DB2-BD59-A6C34878D82A}">
                    <a16:rowId xmlns:a16="http://schemas.microsoft.com/office/drawing/2014/main" val="4189927065"/>
                  </a:ext>
                </a:extLst>
              </a:tr>
              <a:tr h="317253">
                <a:tc>
                  <a:txBody>
                    <a:bodyPr/>
                    <a:lstStyle/>
                    <a:p>
                      <a:pPr rtl="0" fontAlgn="b"/>
                      <a:r>
                        <a:rPr lang="pl-PL" sz="1100">
                          <a:effectLst/>
                        </a:rPr>
                        <a:t>Tester: Wojciech Szubstarski</a:t>
                      </a:r>
                    </a:p>
                  </a:txBody>
                  <a:tcPr marL="16795" marR="16795" marT="11197" marB="11197" anchor="b"/>
                </a:tc>
                <a:tc>
                  <a:txBody>
                    <a:bodyPr/>
                    <a:lstStyle/>
                    <a:p>
                      <a:pPr algn="ctr" rtl="0" fontAlgn="b"/>
                      <a:r>
                        <a:rPr lang="pl-PL" sz="1400" dirty="0">
                          <a:effectLst/>
                        </a:rPr>
                        <a:t>2022-04-02</a:t>
                      </a:r>
                    </a:p>
                  </a:txBody>
                  <a:tcPr marL="16795" marR="16795" marT="11197" marB="11197" anchor="b"/>
                </a:tc>
                <a:extLst>
                  <a:ext uri="{0D108BD9-81ED-4DB2-BD59-A6C34878D82A}">
                    <a16:rowId xmlns:a16="http://schemas.microsoft.com/office/drawing/2014/main" val="2895728093"/>
                  </a:ext>
                </a:extLst>
              </a:tr>
              <a:tr h="295881">
                <a:tc>
                  <a:txBody>
                    <a:bodyPr/>
                    <a:lstStyle/>
                    <a:p>
                      <a:pPr rtl="0" fontAlgn="b"/>
                      <a:r>
                        <a:rPr lang="pl-PL" sz="1100">
                          <a:effectLst/>
                        </a:rPr>
                        <a:t>Data i czas rozpoczęcia</a:t>
                      </a:r>
                    </a:p>
                  </a:txBody>
                  <a:tcPr marL="16795" marR="16795" marT="11197" marB="11197" anchor="b"/>
                </a:tc>
                <a:tc>
                  <a:txBody>
                    <a:bodyPr/>
                    <a:lstStyle/>
                    <a:p>
                      <a:pPr algn="ctr" rtl="0" fontAlgn="b"/>
                      <a:r>
                        <a:rPr lang="pl-PL" sz="1400" dirty="0">
                          <a:effectLst/>
                        </a:rPr>
                        <a:t>2022-04-02 13:25</a:t>
                      </a:r>
                    </a:p>
                  </a:txBody>
                  <a:tcPr marL="16795" marR="16795" marT="11197" marB="11197" anchor="b"/>
                </a:tc>
                <a:extLst>
                  <a:ext uri="{0D108BD9-81ED-4DB2-BD59-A6C34878D82A}">
                    <a16:rowId xmlns:a16="http://schemas.microsoft.com/office/drawing/2014/main" val="67661209"/>
                  </a:ext>
                </a:extLst>
              </a:tr>
              <a:tr h="315815">
                <a:tc>
                  <a:txBody>
                    <a:bodyPr/>
                    <a:lstStyle/>
                    <a:p>
                      <a:pPr rtl="0" fontAlgn="b"/>
                      <a:r>
                        <a:rPr lang="pl-PL" sz="1100">
                          <a:effectLst/>
                        </a:rPr>
                        <a:t>Czas zakończenia:</a:t>
                      </a:r>
                    </a:p>
                  </a:txBody>
                  <a:tcPr marL="16795" marR="16795" marT="11197" marB="11197" anchor="b"/>
                </a:tc>
                <a:tc>
                  <a:txBody>
                    <a:bodyPr/>
                    <a:lstStyle/>
                    <a:p>
                      <a:pPr algn="ctr" rtl="0" fontAlgn="b"/>
                      <a:r>
                        <a:rPr lang="pl-PL" sz="1400" dirty="0">
                          <a:effectLst/>
                        </a:rPr>
                        <a:t>2022-04-02 14:25</a:t>
                      </a:r>
                    </a:p>
                  </a:txBody>
                  <a:tcPr marL="16795" marR="16795" marT="11197" marB="11197" anchor="b"/>
                </a:tc>
                <a:extLst>
                  <a:ext uri="{0D108BD9-81ED-4DB2-BD59-A6C34878D82A}">
                    <a16:rowId xmlns:a16="http://schemas.microsoft.com/office/drawing/2014/main" val="658873411"/>
                  </a:ext>
                </a:extLst>
              </a:tr>
              <a:tr h="398494">
                <a:tc>
                  <a:txBody>
                    <a:bodyPr/>
                    <a:lstStyle/>
                    <a:p>
                      <a:pPr rtl="0" fontAlgn="b"/>
                      <a:r>
                        <a:rPr lang="pl-PL" sz="1100">
                          <a:effectLst/>
                        </a:rPr>
                        <a:t>Cel testów</a:t>
                      </a:r>
                    </a:p>
                  </a:txBody>
                  <a:tcPr marL="16795" marR="16795" marT="11197" marB="11197" anchor="b"/>
                </a:tc>
                <a:tc>
                  <a:txBody>
                    <a:bodyPr/>
                    <a:lstStyle/>
                    <a:p>
                      <a:pPr rtl="0" fontAlgn="b"/>
                      <a:r>
                        <a:rPr lang="pl-PL" sz="1400" dirty="0">
                          <a:effectLst/>
                        </a:rPr>
                        <a:t>Celem testów sprawdzenie funkcji rezerwacji na stronie </a:t>
                      </a:r>
                      <a:r>
                        <a:rPr lang="pl-PL" sz="1400" u="sng" dirty="0">
                          <a:solidFill>
                            <a:srgbClr val="1155CC"/>
                          </a:solidFill>
                          <a:effectLst/>
                          <a:hlinkClick r:id="rId3"/>
                        </a:rPr>
                        <a:t>https://dcf.wroclaw.pl/</a:t>
                      </a:r>
                      <a:endParaRPr lang="pl-PL" sz="1400" dirty="0">
                        <a:effectLst/>
                      </a:endParaRPr>
                    </a:p>
                  </a:txBody>
                  <a:tcPr marL="16795" marR="16795" marT="11197" marB="11197" anchor="b"/>
                </a:tc>
                <a:extLst>
                  <a:ext uri="{0D108BD9-81ED-4DB2-BD59-A6C34878D82A}">
                    <a16:rowId xmlns:a16="http://schemas.microsoft.com/office/drawing/2014/main" val="3188661075"/>
                  </a:ext>
                </a:extLst>
              </a:tr>
              <a:tr h="481174">
                <a:tc>
                  <a:txBody>
                    <a:bodyPr/>
                    <a:lstStyle/>
                    <a:p>
                      <a:pPr rtl="0" fontAlgn="b"/>
                      <a:r>
                        <a:rPr lang="pl-PL" sz="1100">
                          <a:effectLst/>
                        </a:rPr>
                        <a:t>Środowisko testowe: </a:t>
                      </a:r>
                    </a:p>
                  </a:txBody>
                  <a:tcPr marL="16795" marR="16795" marT="11197" marB="11197" anchor="b"/>
                </a:tc>
                <a:tc>
                  <a:txBody>
                    <a:bodyPr/>
                    <a:lstStyle/>
                    <a:p>
                      <a:pPr rtl="0" fontAlgn="b"/>
                      <a:r>
                        <a:rPr lang="pl-PL" sz="1400" dirty="0">
                          <a:effectLst/>
                        </a:rPr>
                        <a:t>Windows 11 Home 21H2 64bit, Chrome Wersja 100.0.4896.60 (Oficjalna wersja) (64-bitowa), </a:t>
                      </a:r>
                      <a:r>
                        <a:rPr lang="pl-PL" sz="1400" u="sng" dirty="0">
                          <a:solidFill>
                            <a:srgbClr val="1155CC"/>
                          </a:solidFill>
                          <a:effectLst/>
                          <a:hlinkClick r:id="rId3"/>
                        </a:rPr>
                        <a:t>https://dcf.wroclaw.pl/</a:t>
                      </a:r>
                      <a:endParaRPr lang="pl-PL" sz="1400" dirty="0">
                        <a:effectLst/>
                      </a:endParaRPr>
                    </a:p>
                  </a:txBody>
                  <a:tcPr marL="16795" marR="16795" marT="11197" marB="11197" anchor="b"/>
                </a:tc>
                <a:extLst>
                  <a:ext uri="{0D108BD9-81ED-4DB2-BD59-A6C34878D82A}">
                    <a16:rowId xmlns:a16="http://schemas.microsoft.com/office/drawing/2014/main" val="4180438957"/>
                  </a:ext>
                </a:extLst>
              </a:tr>
              <a:tr h="410478">
                <a:tc>
                  <a:txBody>
                    <a:bodyPr/>
                    <a:lstStyle/>
                    <a:p>
                      <a:pPr rtl="0" fontAlgn="b"/>
                      <a:r>
                        <a:rPr lang="pl-PL" sz="1100" dirty="0">
                          <a:effectLst/>
                        </a:rPr>
                        <a:t>Zakres testów</a:t>
                      </a:r>
                    </a:p>
                  </a:txBody>
                  <a:tcPr marL="16795" marR="16795" marT="11197" marB="11197" anchor="b"/>
                </a:tc>
                <a:tc>
                  <a:txBody>
                    <a:bodyPr/>
                    <a:lstStyle/>
                    <a:p>
                      <a:pPr rtl="0" fontAlgn="b"/>
                      <a:r>
                        <a:rPr lang="pl-PL" sz="1400" dirty="0">
                          <a:effectLst/>
                        </a:rPr>
                        <a:t>Test eksploracyjny będzie polegać na wejściu na stronę </a:t>
                      </a:r>
                      <a:r>
                        <a:rPr lang="pl-PL" sz="1400" u="sng" dirty="0">
                          <a:solidFill>
                            <a:srgbClr val="1155CC"/>
                          </a:solidFill>
                          <a:effectLst/>
                          <a:hlinkClick r:id="rId3"/>
                        </a:rPr>
                        <a:t>https://dcf.wroclaw.pl/</a:t>
                      </a:r>
                      <a:r>
                        <a:rPr lang="pl-PL" sz="1400" dirty="0">
                          <a:effectLst/>
                        </a:rPr>
                        <a:t> oraz sprawdzenia możliwości rezerwacji miejsc na dowolny seans.</a:t>
                      </a:r>
                    </a:p>
                  </a:txBody>
                  <a:tcPr marL="16795" marR="16795" marT="11197" marB="11197" anchor="b"/>
                </a:tc>
                <a:extLst>
                  <a:ext uri="{0D108BD9-81ED-4DB2-BD59-A6C34878D82A}">
                    <a16:rowId xmlns:a16="http://schemas.microsoft.com/office/drawing/2014/main" val="1208831245"/>
                  </a:ext>
                </a:extLst>
              </a:tr>
              <a:tr h="1262425">
                <a:tc>
                  <a:txBody>
                    <a:bodyPr/>
                    <a:lstStyle/>
                    <a:p>
                      <a:pPr rtl="0" fontAlgn="b"/>
                      <a:r>
                        <a:rPr lang="pl-PL" sz="1100" dirty="0">
                          <a:effectLst/>
                        </a:rPr>
                        <a:t>Znalezione błędy</a:t>
                      </a:r>
                    </a:p>
                  </a:txBody>
                  <a:tcPr marL="16795" marR="16795" marT="11197" marB="11197" anchor="b"/>
                </a:tc>
                <a:tc>
                  <a:txBody>
                    <a:bodyPr/>
                    <a:lstStyle/>
                    <a:p>
                      <a:pPr rtl="0" fontAlgn="b"/>
                      <a:r>
                        <a:rPr lang="pl-PL" sz="1400" dirty="0">
                          <a:effectLst/>
                        </a:rPr>
                        <a:t>1. Pole numer kierunkowy przyjmuje tylko wartości dwucyfrowe; 2. brak możliwości powrotu na stronę główną ze strony rezerwacji; 3 Możliwość kliknięcia w przycisk rezerwuję bilet dla seansów już zaczętych/zakończonych; 4 Brak informacji dlaczego nie można zarezerwować biletu na dany seans; 5 Linki do regulaminów nie kierują do linków do regulaminów bezpośrednio; 6. Brak możliwości niewyrażenia zgody na przetwarzanie danych osobowych</a:t>
                      </a:r>
                    </a:p>
                  </a:txBody>
                  <a:tcPr marL="16795" marR="16795" marT="11197" marB="11197" anchor="b"/>
                </a:tc>
                <a:extLst>
                  <a:ext uri="{0D108BD9-81ED-4DB2-BD59-A6C34878D82A}">
                    <a16:rowId xmlns:a16="http://schemas.microsoft.com/office/drawing/2014/main" val="1677817113"/>
                  </a:ext>
                </a:extLst>
              </a:tr>
              <a:tr h="848192">
                <a:tc>
                  <a:txBody>
                    <a:bodyPr/>
                    <a:lstStyle/>
                    <a:p>
                      <a:pPr rtl="0" fontAlgn="b"/>
                      <a:r>
                        <a:rPr lang="pl-PL" sz="1100">
                          <a:effectLst/>
                        </a:rPr>
                        <a:t>Ocena aplikacji</a:t>
                      </a:r>
                    </a:p>
                  </a:txBody>
                  <a:tcPr marL="16795" marR="16795" marT="11197" marB="11197" anchor="b"/>
                </a:tc>
                <a:tc>
                  <a:txBody>
                    <a:bodyPr/>
                    <a:lstStyle/>
                    <a:p>
                      <a:pPr rtl="0" fontAlgn="b"/>
                      <a:r>
                        <a:rPr lang="pl-PL" sz="1400" dirty="0">
                          <a:effectLst/>
                        </a:rPr>
                        <a:t>Gdyby aplikacja była by na środowisku testowym to bym rekomendował wdrożenie aplikacji na produkcję. Błędy, mimo, że liczne, nie wpływają znacząco na możliwość rezerwacji biletu dla standardowego użytkownika. Rekomendowałbym jak najszybsze naprawienie znalezionych błędów.</a:t>
                      </a:r>
                    </a:p>
                  </a:txBody>
                  <a:tcPr marL="16795" marR="16795" marT="11197" marB="11197" anchor="b"/>
                </a:tc>
                <a:extLst>
                  <a:ext uri="{0D108BD9-81ED-4DB2-BD59-A6C34878D82A}">
                    <a16:rowId xmlns:a16="http://schemas.microsoft.com/office/drawing/2014/main" val="2759387123"/>
                  </a:ext>
                </a:extLst>
              </a:tr>
              <a:tr h="433959">
                <a:tc>
                  <a:txBody>
                    <a:bodyPr/>
                    <a:lstStyle/>
                    <a:p>
                      <a:pPr rtl="0" fontAlgn="b"/>
                      <a:r>
                        <a:rPr lang="pl-PL" sz="1100" dirty="0">
                          <a:effectLst/>
                        </a:rPr>
                        <a:t>Rekomendacje do dalszych testów</a:t>
                      </a:r>
                    </a:p>
                  </a:txBody>
                  <a:tcPr marL="16795" marR="16795" marT="11197" marB="11197" anchor="b"/>
                </a:tc>
                <a:tc>
                  <a:txBody>
                    <a:bodyPr/>
                    <a:lstStyle/>
                    <a:p>
                      <a:pPr rtl="0" fontAlgn="b"/>
                      <a:r>
                        <a:rPr lang="pl-PL" sz="1400" dirty="0">
                          <a:effectLst/>
                        </a:rPr>
                        <a:t>Rekomenduję dalsze testy eksploracyjne związane z zakładką repertuar z uwagi na ilość błędów znajdujących się w niej (patrz-raport z testów </a:t>
                      </a:r>
                      <a:r>
                        <a:rPr lang="pl-PL" sz="1400" dirty="0" err="1">
                          <a:effectLst/>
                        </a:rPr>
                        <a:t>Xray</a:t>
                      </a:r>
                      <a:r>
                        <a:rPr lang="pl-PL" sz="1400" dirty="0">
                          <a:effectLst/>
                        </a:rPr>
                        <a:t>) w załączniku</a:t>
                      </a:r>
                    </a:p>
                  </a:txBody>
                  <a:tcPr marL="16795" marR="16795" marT="11197" marB="11197" anchor="b"/>
                </a:tc>
                <a:extLst>
                  <a:ext uri="{0D108BD9-81ED-4DB2-BD59-A6C34878D82A}">
                    <a16:rowId xmlns:a16="http://schemas.microsoft.com/office/drawing/2014/main" val="1599286403"/>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8"/>
          <p:cNvSpPr txBox="1">
            <a:spLocks noGrp="1"/>
          </p:cNvSpPr>
          <p:nvPr>
            <p:ph type="title"/>
          </p:nvPr>
        </p:nvSpPr>
        <p:spPr>
          <a:xfrm>
            <a:off x="838200" y="365125"/>
            <a:ext cx="995782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sz="3500">
                <a:latin typeface="Poppins"/>
                <a:ea typeface="Poppins"/>
                <a:cs typeface="Poppins"/>
                <a:sym typeface="Poppins"/>
              </a:rPr>
              <a:t>Raportowanie defektów w narzędziu JIRA</a:t>
            </a:r>
            <a:endParaRPr sz="3500">
              <a:latin typeface="Poppins"/>
              <a:ea typeface="Poppins"/>
              <a:cs typeface="Poppins"/>
              <a:sym typeface="Poppins"/>
            </a:endParaRPr>
          </a:p>
        </p:txBody>
      </p:sp>
      <p:sp>
        <p:nvSpPr>
          <p:cNvPr id="113" name="Google Shape;113;p8"/>
          <p:cNvSpPr txBox="1">
            <a:spLocks noGrp="1"/>
          </p:cNvSpPr>
          <p:nvPr>
            <p:ph type="body" idx="1"/>
          </p:nvPr>
        </p:nvSpPr>
        <p:spPr>
          <a:xfrm>
            <a:off x="838200" y="1264596"/>
            <a:ext cx="9957822" cy="4912367"/>
          </a:xfrm>
          <a:prstGeom prst="rect">
            <a:avLst/>
          </a:prstGeom>
          <a:noFill/>
          <a:ln>
            <a:noFill/>
          </a:ln>
        </p:spPr>
        <p:txBody>
          <a:bodyPr spcFirstLastPara="1" wrap="square" lIns="91425" tIns="45700" rIns="91425" bIns="45700" anchor="t" anchorCtr="0">
            <a:normAutofit/>
          </a:bodyPr>
          <a:lstStyle/>
          <a:p>
            <a:pPr marL="228600" lvl="0" indent="0" algn="ctr" rtl="0">
              <a:lnSpc>
                <a:spcPct val="90000"/>
              </a:lnSpc>
              <a:spcBef>
                <a:spcPts val="1000"/>
              </a:spcBef>
              <a:spcAft>
                <a:spcPts val="0"/>
              </a:spcAft>
              <a:buSzPts val="1800"/>
              <a:buNone/>
            </a:pPr>
            <a:r>
              <a:rPr lang="en-US" dirty="0" err="1">
                <a:latin typeface="Poppins"/>
                <a:ea typeface="Poppins"/>
                <a:cs typeface="Poppins"/>
                <a:sym typeface="Poppins"/>
              </a:rPr>
              <a:t>Zrzut</a:t>
            </a:r>
            <a:r>
              <a:rPr lang="en-US" dirty="0">
                <a:latin typeface="Poppins"/>
                <a:ea typeface="Poppins"/>
                <a:cs typeface="Poppins"/>
                <a:sym typeface="Poppins"/>
              </a:rPr>
              <a:t> </a:t>
            </a:r>
            <a:r>
              <a:rPr lang="en-US" dirty="0" err="1">
                <a:latin typeface="Poppins"/>
                <a:ea typeface="Poppins"/>
                <a:cs typeface="Poppins"/>
                <a:sym typeface="Poppins"/>
              </a:rPr>
              <a:t>ekranu</a:t>
            </a:r>
            <a:r>
              <a:rPr lang="en-US" dirty="0">
                <a:latin typeface="Poppins"/>
                <a:ea typeface="Poppins"/>
                <a:cs typeface="Poppins"/>
                <a:sym typeface="Poppins"/>
              </a:rPr>
              <a:t> </a:t>
            </a:r>
            <a:r>
              <a:rPr lang="en-US" dirty="0" err="1">
                <a:latin typeface="Poppins"/>
                <a:ea typeface="Poppins"/>
                <a:cs typeface="Poppins"/>
                <a:sym typeface="Poppins"/>
              </a:rPr>
              <a:t>przykładowego</a:t>
            </a:r>
            <a:r>
              <a:rPr lang="en-US" dirty="0">
                <a:latin typeface="Poppins"/>
                <a:ea typeface="Poppins"/>
                <a:cs typeface="Poppins"/>
                <a:sym typeface="Poppins"/>
              </a:rPr>
              <a:t> </a:t>
            </a:r>
            <a:r>
              <a:rPr lang="en-US" dirty="0" err="1">
                <a:latin typeface="Poppins"/>
                <a:ea typeface="Poppins"/>
                <a:cs typeface="Poppins"/>
                <a:sym typeface="Poppins"/>
              </a:rPr>
              <a:t>raportu</a:t>
            </a:r>
            <a:r>
              <a:rPr lang="en-US" dirty="0">
                <a:latin typeface="Poppins"/>
                <a:ea typeface="Poppins"/>
                <a:cs typeface="Poppins"/>
                <a:sym typeface="Poppins"/>
              </a:rPr>
              <a:t> z </a:t>
            </a:r>
            <a:r>
              <a:rPr lang="en-US" dirty="0" err="1">
                <a:latin typeface="Poppins"/>
                <a:ea typeface="Poppins"/>
                <a:cs typeface="Poppins"/>
                <a:sym typeface="Poppins"/>
              </a:rPr>
              <a:t>awarii</a:t>
            </a:r>
            <a:r>
              <a:rPr lang="en-US" dirty="0">
                <a:latin typeface="Poppins"/>
                <a:ea typeface="Poppins"/>
                <a:cs typeface="Poppins"/>
                <a:sym typeface="Poppins"/>
              </a:rPr>
              <a:t>.</a:t>
            </a:r>
            <a:endParaRPr dirty="0">
              <a:latin typeface="Poppins"/>
              <a:ea typeface="Poppins"/>
              <a:cs typeface="Poppins"/>
              <a:sym typeface="Poppins"/>
            </a:endParaRPr>
          </a:p>
        </p:txBody>
      </p:sp>
      <p:pic>
        <p:nvPicPr>
          <p:cNvPr id="3" name="Obraz 2">
            <a:extLst>
              <a:ext uri="{FF2B5EF4-FFF2-40B4-BE49-F238E27FC236}">
                <a16:creationId xmlns:a16="http://schemas.microsoft.com/office/drawing/2014/main" id="{FEC10C49-E62C-498D-B697-1F53F1188841}"/>
              </a:ext>
            </a:extLst>
          </p:cNvPr>
          <p:cNvPicPr>
            <a:picLocks noChangeAspect="1"/>
          </p:cNvPicPr>
          <p:nvPr/>
        </p:nvPicPr>
        <p:blipFill>
          <a:blip r:embed="rId3"/>
          <a:stretch>
            <a:fillRect/>
          </a:stretch>
        </p:blipFill>
        <p:spPr>
          <a:xfrm>
            <a:off x="1929826" y="1858582"/>
            <a:ext cx="7774570" cy="415048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9"/>
          <p:cNvSpPr txBox="1">
            <a:spLocks noGrp="1"/>
          </p:cNvSpPr>
          <p:nvPr>
            <p:ph type="title"/>
          </p:nvPr>
        </p:nvSpPr>
        <p:spPr>
          <a:xfrm>
            <a:off x="838200" y="365125"/>
            <a:ext cx="995782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sz="3500">
                <a:latin typeface="Poppins"/>
                <a:ea typeface="Poppins"/>
                <a:cs typeface="Poppins"/>
                <a:sym typeface="Poppins"/>
              </a:rPr>
              <a:t>Elementy dodatkowe</a:t>
            </a:r>
            <a:endParaRPr sz="3500">
              <a:latin typeface="Poppins"/>
              <a:ea typeface="Poppins"/>
              <a:cs typeface="Poppins"/>
              <a:sym typeface="Poppins"/>
            </a:endParaRPr>
          </a:p>
        </p:txBody>
      </p:sp>
      <p:sp>
        <p:nvSpPr>
          <p:cNvPr id="119" name="Google Shape;119;p9"/>
          <p:cNvSpPr txBox="1">
            <a:spLocks noGrp="1"/>
          </p:cNvSpPr>
          <p:nvPr>
            <p:ph type="body" idx="1"/>
          </p:nvPr>
        </p:nvSpPr>
        <p:spPr>
          <a:xfrm>
            <a:off x="838200" y="1366684"/>
            <a:ext cx="9957822" cy="4810279"/>
          </a:xfrm>
          <a:prstGeom prst="rect">
            <a:avLst/>
          </a:prstGeom>
          <a:noFill/>
          <a:ln>
            <a:noFill/>
          </a:ln>
        </p:spPr>
        <p:txBody>
          <a:bodyPr spcFirstLastPara="1" wrap="square" lIns="91425" tIns="45700" rIns="91425" bIns="45700" anchor="t" anchorCtr="0">
            <a:normAutofit/>
          </a:bodyPr>
          <a:lstStyle/>
          <a:p>
            <a:pPr marL="571500" lvl="0" indent="-342900" algn="l" rtl="0">
              <a:lnSpc>
                <a:spcPct val="90000"/>
              </a:lnSpc>
              <a:spcBef>
                <a:spcPts val="1000"/>
              </a:spcBef>
              <a:spcAft>
                <a:spcPts val="0"/>
              </a:spcAft>
              <a:buSzPts val="1800"/>
              <a:buFont typeface="Poppins"/>
              <a:buChar char="•"/>
            </a:pPr>
            <a:endParaRPr lang="pl-PL" dirty="0">
              <a:latin typeface="Poppins"/>
              <a:ea typeface="Poppins"/>
              <a:cs typeface="Poppins"/>
              <a:sym typeface="Poppins"/>
            </a:endParaRPr>
          </a:p>
          <a:p>
            <a:pPr marL="571500" lvl="0" indent="-342900" algn="l" rtl="0">
              <a:lnSpc>
                <a:spcPct val="90000"/>
              </a:lnSpc>
              <a:spcBef>
                <a:spcPts val="1000"/>
              </a:spcBef>
              <a:spcAft>
                <a:spcPts val="0"/>
              </a:spcAft>
              <a:buSzPts val="1800"/>
              <a:buFont typeface="Poppins"/>
              <a:buChar char="•"/>
            </a:pPr>
            <a:r>
              <a:rPr lang="en-US" dirty="0" err="1">
                <a:latin typeface="Poppins"/>
                <a:ea typeface="Poppins"/>
                <a:cs typeface="Poppins"/>
                <a:sym typeface="Poppins"/>
              </a:rPr>
              <a:t>Nagrywanie</a:t>
            </a:r>
            <a:r>
              <a:rPr lang="en-US" dirty="0">
                <a:latin typeface="Poppins"/>
                <a:ea typeface="Poppins"/>
                <a:cs typeface="Poppins"/>
                <a:sym typeface="Poppins"/>
              </a:rPr>
              <a:t> </a:t>
            </a:r>
            <a:r>
              <a:rPr lang="en-US" dirty="0" err="1">
                <a:latin typeface="Poppins"/>
                <a:ea typeface="Poppins"/>
                <a:cs typeface="Poppins"/>
                <a:sym typeface="Poppins"/>
              </a:rPr>
              <a:t>testów</a:t>
            </a:r>
            <a:r>
              <a:rPr lang="en-US" dirty="0">
                <a:latin typeface="Poppins"/>
                <a:ea typeface="Poppins"/>
                <a:cs typeface="Poppins"/>
                <a:sym typeface="Poppins"/>
              </a:rPr>
              <a:t> za </a:t>
            </a:r>
            <a:r>
              <a:rPr lang="en-US" dirty="0" err="1">
                <a:latin typeface="Poppins"/>
                <a:ea typeface="Poppins"/>
                <a:cs typeface="Poppins"/>
                <a:sym typeface="Poppins"/>
              </a:rPr>
              <a:t>pomocą</a:t>
            </a:r>
            <a:r>
              <a:rPr lang="en-US" dirty="0">
                <a:latin typeface="Poppins"/>
                <a:ea typeface="Poppins"/>
                <a:cs typeface="Poppins"/>
                <a:sym typeface="Poppins"/>
              </a:rPr>
              <a:t> </a:t>
            </a:r>
            <a:r>
              <a:rPr lang="en-US" dirty="0" err="1">
                <a:latin typeface="Poppins"/>
                <a:ea typeface="Poppins"/>
                <a:cs typeface="Poppins"/>
                <a:sym typeface="Poppins"/>
              </a:rPr>
              <a:t>Narzędzia</a:t>
            </a:r>
            <a:r>
              <a:rPr lang="en-US" dirty="0">
                <a:latin typeface="Poppins"/>
                <a:ea typeface="Poppins"/>
                <a:cs typeface="Poppins"/>
                <a:sym typeface="Poppins"/>
              </a:rPr>
              <a:t> Selenium IDE.</a:t>
            </a:r>
            <a:r>
              <a:rPr lang="pl-PL" dirty="0">
                <a:latin typeface="Poppins"/>
                <a:ea typeface="Poppins"/>
                <a:cs typeface="Poppins"/>
                <a:sym typeface="Poppins"/>
              </a:rPr>
              <a:t> (w załącznikach)</a:t>
            </a:r>
          </a:p>
          <a:p>
            <a:pPr marL="228600" lvl="0" indent="0" algn="l" rtl="0">
              <a:lnSpc>
                <a:spcPct val="90000"/>
              </a:lnSpc>
              <a:spcBef>
                <a:spcPts val="1000"/>
              </a:spcBef>
              <a:spcAft>
                <a:spcPts val="0"/>
              </a:spcAft>
              <a:buSzPts val="1800"/>
              <a:buNone/>
            </a:pPr>
            <a:endParaRPr dirty="0">
              <a:latin typeface="Poppins"/>
              <a:ea typeface="Poppins"/>
              <a:cs typeface="Poppins"/>
              <a:sym typeface="Poppins"/>
            </a:endParaRPr>
          </a:p>
          <a:p>
            <a:pPr marL="571500" lvl="0" indent="-342900" algn="l" rtl="0">
              <a:lnSpc>
                <a:spcPct val="90000"/>
              </a:lnSpc>
              <a:spcBef>
                <a:spcPts val="1000"/>
              </a:spcBef>
              <a:spcAft>
                <a:spcPts val="0"/>
              </a:spcAft>
              <a:buSzPts val="1800"/>
              <a:buFont typeface="Poppins"/>
              <a:buChar char="•"/>
            </a:pPr>
            <a:r>
              <a:rPr lang="en-US" dirty="0" err="1">
                <a:latin typeface="Poppins"/>
                <a:ea typeface="Poppins"/>
                <a:cs typeface="Poppins"/>
                <a:sym typeface="Poppins"/>
              </a:rPr>
              <a:t>Korzystanie</a:t>
            </a:r>
            <a:r>
              <a:rPr lang="en-US" dirty="0">
                <a:latin typeface="Poppins"/>
                <a:ea typeface="Poppins"/>
                <a:cs typeface="Poppins"/>
                <a:sym typeface="Poppins"/>
              </a:rPr>
              <a:t> z </a:t>
            </a:r>
            <a:r>
              <a:rPr lang="en-US" dirty="0" err="1">
                <a:latin typeface="Poppins"/>
                <a:ea typeface="Poppins"/>
                <a:cs typeface="Poppins"/>
                <a:sym typeface="Poppins"/>
              </a:rPr>
              <a:t>narzędzi</a:t>
            </a:r>
            <a:r>
              <a:rPr lang="en-US" dirty="0">
                <a:latin typeface="Poppins"/>
                <a:ea typeface="Poppins"/>
                <a:cs typeface="Poppins"/>
                <a:sym typeface="Poppins"/>
              </a:rPr>
              <a:t> </a:t>
            </a:r>
            <a:r>
              <a:rPr lang="en-US" dirty="0" err="1">
                <a:latin typeface="Poppins"/>
                <a:ea typeface="Poppins"/>
                <a:cs typeface="Poppins"/>
                <a:sym typeface="Poppins"/>
              </a:rPr>
              <a:t>deweloperskich</a:t>
            </a:r>
            <a:r>
              <a:rPr lang="en-US" dirty="0">
                <a:latin typeface="Poppins"/>
                <a:ea typeface="Poppins"/>
                <a:cs typeface="Poppins"/>
                <a:sym typeface="Poppins"/>
              </a:rPr>
              <a:t> w </a:t>
            </a:r>
            <a:r>
              <a:rPr lang="en-US" dirty="0" err="1">
                <a:latin typeface="Poppins"/>
                <a:ea typeface="Poppins"/>
                <a:cs typeface="Poppins"/>
                <a:sym typeface="Poppins"/>
              </a:rPr>
              <a:t>przeglądarce</a:t>
            </a:r>
            <a:r>
              <a:rPr lang="en-US" dirty="0">
                <a:latin typeface="Poppins"/>
                <a:ea typeface="Poppins"/>
                <a:cs typeface="Poppins"/>
                <a:sym typeface="Poppins"/>
              </a:rPr>
              <a:t> </a:t>
            </a:r>
            <a:r>
              <a:rPr lang="en-US" dirty="0" err="1">
                <a:latin typeface="Poppins"/>
                <a:ea typeface="Poppins"/>
                <a:cs typeface="Poppins"/>
                <a:sym typeface="Poppins"/>
              </a:rPr>
              <a:t>internetowej</a:t>
            </a:r>
            <a:r>
              <a:rPr lang="en-US" dirty="0">
                <a:latin typeface="Poppins"/>
                <a:ea typeface="Poppins"/>
                <a:cs typeface="Poppins"/>
                <a:sym typeface="Poppins"/>
              </a:rPr>
              <a:t>.</a:t>
            </a:r>
            <a:endParaRPr lang="pl-PL" dirty="0">
              <a:latin typeface="Poppins"/>
              <a:ea typeface="Poppins"/>
              <a:cs typeface="Poppins"/>
              <a:sym typeface="Poppins"/>
            </a:endParaRPr>
          </a:p>
          <a:p>
            <a:pPr marL="1028700" lvl="1">
              <a:spcBef>
                <a:spcPts val="1000"/>
              </a:spcBef>
              <a:buFont typeface="Wingdings" panose="05000000000000000000" pitchFamily="2" charset="2"/>
              <a:buChar char="§"/>
            </a:pPr>
            <a:r>
              <a:rPr lang="pl-PL" sz="2000" dirty="0">
                <a:latin typeface="Poppins"/>
                <a:ea typeface="Poppins"/>
                <a:cs typeface="Poppins"/>
                <a:sym typeface="Poppins"/>
              </a:rPr>
              <a:t>Logi</a:t>
            </a:r>
          </a:p>
          <a:p>
            <a:pPr marL="1028700" lvl="1">
              <a:spcBef>
                <a:spcPts val="1000"/>
              </a:spcBef>
              <a:buFont typeface="Wingdings" panose="05000000000000000000" pitchFamily="2" charset="2"/>
              <a:buChar char="§"/>
            </a:pPr>
            <a:r>
              <a:rPr lang="pl-PL" sz="2000" dirty="0" err="1">
                <a:latin typeface="Poppins"/>
                <a:ea typeface="Poppins"/>
                <a:cs typeface="Poppins"/>
                <a:sym typeface="Poppins"/>
              </a:rPr>
              <a:t>Lighthouse</a:t>
            </a:r>
            <a:endParaRPr lang="pl-PL" sz="2000" dirty="0">
              <a:latin typeface="Poppins"/>
              <a:ea typeface="Poppins"/>
              <a:cs typeface="Poppins"/>
              <a:sym typeface="Poppins"/>
            </a:endParaRPr>
          </a:p>
          <a:p>
            <a:pPr marL="685800" lvl="1" indent="0">
              <a:spcBef>
                <a:spcPts val="1000"/>
              </a:spcBef>
              <a:buNone/>
            </a:pPr>
            <a:endParaRPr sz="2000" dirty="0">
              <a:latin typeface="Poppins"/>
              <a:ea typeface="Poppins"/>
              <a:cs typeface="Poppins"/>
              <a:sym typeface="Poppins"/>
            </a:endParaRPr>
          </a:p>
          <a:p>
            <a:pPr marL="571500" lvl="0" indent="-342900" algn="l" rtl="0">
              <a:lnSpc>
                <a:spcPct val="90000"/>
              </a:lnSpc>
              <a:spcBef>
                <a:spcPts val="1000"/>
              </a:spcBef>
              <a:spcAft>
                <a:spcPts val="0"/>
              </a:spcAft>
              <a:buSzPts val="1800"/>
              <a:buFont typeface="Poppins"/>
              <a:buChar char="•"/>
            </a:pPr>
            <a:r>
              <a:rPr lang="en-US" dirty="0" err="1">
                <a:latin typeface="Poppins"/>
                <a:ea typeface="Poppins"/>
                <a:cs typeface="Poppins"/>
                <a:sym typeface="Poppins"/>
              </a:rPr>
              <a:t>Przepisanie</a:t>
            </a:r>
            <a:r>
              <a:rPr lang="en-US" dirty="0">
                <a:latin typeface="Poppins"/>
                <a:ea typeface="Poppins"/>
                <a:cs typeface="Poppins"/>
                <a:sym typeface="Poppins"/>
              </a:rPr>
              <a:t> </a:t>
            </a:r>
            <a:r>
              <a:rPr lang="en-US" dirty="0" err="1">
                <a:latin typeface="Poppins"/>
                <a:ea typeface="Poppins"/>
                <a:cs typeface="Poppins"/>
                <a:sym typeface="Poppins"/>
              </a:rPr>
              <a:t>wybranego</a:t>
            </a:r>
            <a:r>
              <a:rPr lang="en-US" dirty="0">
                <a:latin typeface="Poppins"/>
                <a:ea typeface="Poppins"/>
                <a:cs typeface="Poppins"/>
                <a:sym typeface="Poppins"/>
              </a:rPr>
              <a:t> </a:t>
            </a:r>
            <a:r>
              <a:rPr lang="en-US" dirty="0" err="1">
                <a:latin typeface="Poppins"/>
                <a:ea typeface="Poppins"/>
                <a:cs typeface="Poppins"/>
                <a:sym typeface="Poppins"/>
              </a:rPr>
              <a:t>przypadku</a:t>
            </a:r>
            <a:r>
              <a:rPr lang="en-US" dirty="0">
                <a:latin typeface="Poppins"/>
                <a:ea typeface="Poppins"/>
                <a:cs typeface="Poppins"/>
                <a:sym typeface="Poppins"/>
              </a:rPr>
              <a:t> </a:t>
            </a:r>
            <a:r>
              <a:rPr lang="en-US" dirty="0" err="1">
                <a:latin typeface="Poppins"/>
                <a:ea typeface="Poppins"/>
                <a:cs typeface="Poppins"/>
                <a:sym typeface="Poppins"/>
              </a:rPr>
              <a:t>testowego</a:t>
            </a:r>
            <a:r>
              <a:rPr lang="en-US" dirty="0">
                <a:latin typeface="Poppins"/>
                <a:ea typeface="Poppins"/>
                <a:cs typeface="Poppins"/>
                <a:sym typeface="Poppins"/>
              </a:rPr>
              <a:t> za </a:t>
            </a:r>
            <a:r>
              <a:rPr lang="en-US" dirty="0" err="1">
                <a:latin typeface="Poppins"/>
                <a:ea typeface="Poppins"/>
                <a:cs typeface="Poppins"/>
                <a:sym typeface="Poppins"/>
              </a:rPr>
              <a:t>pomocą</a:t>
            </a:r>
            <a:r>
              <a:rPr lang="en-US" dirty="0">
                <a:latin typeface="Poppins"/>
                <a:ea typeface="Poppins"/>
                <a:cs typeface="Poppins"/>
                <a:sym typeface="Poppins"/>
              </a:rPr>
              <a:t> Behavior Driven Development.</a:t>
            </a:r>
            <a:r>
              <a:rPr lang="pl-PL" dirty="0">
                <a:latin typeface="Poppins"/>
                <a:ea typeface="Poppins"/>
                <a:cs typeface="Poppins"/>
                <a:sym typeface="Poppins"/>
              </a:rPr>
              <a:t> (</a:t>
            </a:r>
            <a:r>
              <a:rPr lang="pl-PL" dirty="0" err="1">
                <a:latin typeface="Poppins"/>
                <a:ea typeface="Poppins"/>
                <a:cs typeface="Poppins"/>
                <a:sym typeface="Poppins"/>
              </a:rPr>
              <a:t>Jira</a:t>
            </a:r>
            <a:r>
              <a:rPr lang="pl-PL" dirty="0">
                <a:latin typeface="Poppins"/>
                <a:ea typeface="Poppins"/>
                <a:cs typeface="Poppins"/>
                <a:sym typeface="Poppins"/>
              </a:rPr>
              <a:t>) </a:t>
            </a:r>
          </a:p>
          <a:p>
            <a:pPr marL="571500" lvl="0" indent="-342900" algn="l" rtl="0">
              <a:lnSpc>
                <a:spcPct val="90000"/>
              </a:lnSpc>
              <a:spcBef>
                <a:spcPts val="1000"/>
              </a:spcBef>
              <a:spcAft>
                <a:spcPts val="0"/>
              </a:spcAft>
              <a:buSzPts val="1800"/>
              <a:buFont typeface="Poppins"/>
              <a:buChar char="•"/>
            </a:pPr>
            <a:endParaRPr lang="pl-PL" dirty="0">
              <a:latin typeface="Poppins"/>
              <a:ea typeface="Poppins"/>
              <a:cs typeface="Poppins"/>
              <a:sym typeface="Poppins"/>
            </a:endParaRPr>
          </a:p>
          <a:p>
            <a:pPr marL="571500" lvl="0" indent="-342900" algn="l" rtl="0">
              <a:lnSpc>
                <a:spcPct val="90000"/>
              </a:lnSpc>
              <a:spcBef>
                <a:spcPts val="1000"/>
              </a:spcBef>
              <a:spcAft>
                <a:spcPts val="0"/>
              </a:spcAft>
              <a:buSzPts val="1800"/>
              <a:buFont typeface="Poppins"/>
              <a:buChar char="•"/>
            </a:pPr>
            <a:r>
              <a:rPr lang="pl-PL" dirty="0">
                <a:latin typeface="Poppins"/>
                <a:ea typeface="Poppins"/>
                <a:cs typeface="Poppins"/>
                <a:sym typeface="Poppins"/>
                <a:hlinkClick r:id="rId3"/>
              </a:rPr>
              <a:t>https://finalprojectsda.testrail.io/</a:t>
            </a:r>
            <a:r>
              <a:rPr lang="pl-PL" dirty="0">
                <a:latin typeface="Poppins"/>
                <a:ea typeface="Poppins"/>
                <a:cs typeface="Poppins"/>
                <a:sym typeface="Poppins"/>
              </a:rPr>
              <a:t>		</a:t>
            </a:r>
            <a:r>
              <a:rPr lang="pl-PL" dirty="0" err="1">
                <a:latin typeface="Poppins"/>
                <a:ea typeface="Poppins"/>
                <a:cs typeface="Poppins"/>
                <a:sym typeface="Poppins"/>
              </a:rPr>
              <a:t>TestRail</a:t>
            </a:r>
            <a:endParaRPr lang="pl-PL" dirty="0">
              <a:latin typeface="Poppins"/>
              <a:ea typeface="Poppins"/>
              <a:cs typeface="Poppins"/>
              <a:sym typeface="Poppins"/>
            </a:endParaRPr>
          </a:p>
          <a:p>
            <a:pPr marL="571500" lvl="0" indent="-342900" algn="l" rtl="0">
              <a:lnSpc>
                <a:spcPct val="90000"/>
              </a:lnSpc>
              <a:spcBef>
                <a:spcPts val="1000"/>
              </a:spcBef>
              <a:spcAft>
                <a:spcPts val="0"/>
              </a:spcAft>
              <a:buSzPts val="1800"/>
              <a:buFont typeface="Poppins"/>
              <a:buChar char="•"/>
            </a:pPr>
            <a:r>
              <a:rPr lang="pl-PL" dirty="0">
                <a:latin typeface="Poppins"/>
                <a:ea typeface="Poppins"/>
                <a:cs typeface="Poppins"/>
                <a:sym typeface="Poppins"/>
                <a:hlinkClick r:id="rId4"/>
              </a:rPr>
              <a:t>https://finalprojectsda.atlassian.net/</a:t>
            </a:r>
            <a:r>
              <a:rPr lang="pl-PL" dirty="0">
                <a:latin typeface="Poppins"/>
                <a:ea typeface="Poppins"/>
                <a:cs typeface="Poppins"/>
                <a:sym typeface="Poppins"/>
              </a:rPr>
              <a:t>		</a:t>
            </a:r>
            <a:r>
              <a:rPr lang="pl-PL" dirty="0" err="1">
                <a:latin typeface="Poppins"/>
                <a:ea typeface="Poppins"/>
                <a:cs typeface="Poppins"/>
                <a:sym typeface="Poppins"/>
              </a:rPr>
              <a:t>Jira</a:t>
            </a:r>
            <a:endParaRPr dirty="0">
              <a:latin typeface="Poppins"/>
              <a:ea typeface="Poppins"/>
              <a:cs typeface="Poppins"/>
              <a:sym typeface="Poppins"/>
            </a:endParaRPr>
          </a:p>
        </p:txBody>
      </p:sp>
    </p:spTree>
  </p:cSld>
  <p:clrMapOvr>
    <a:masterClrMapping/>
  </p:clrMapOvr>
</p:sld>
</file>

<file path=ppt/theme/theme1.xml><?xml version="1.0" encoding="utf-8"?>
<a:theme xmlns:a="http://schemas.openxmlformats.org/drawingml/2006/main" name="Motyw pakietu Office">
  <a:themeElements>
    <a:clrScheme name="Pakiet 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388</TotalTime>
  <Words>620</Words>
  <Application>Microsoft Office PowerPoint</Application>
  <PresentationFormat>Panoramiczny</PresentationFormat>
  <Paragraphs>71</Paragraphs>
  <Slides>9</Slides>
  <Notes>9</Notes>
  <HiddenSlides>0</HiddenSlides>
  <MMClips>0</MMClips>
  <ScaleCrop>false</ScaleCrop>
  <HeadingPairs>
    <vt:vector size="8" baseType="variant">
      <vt:variant>
        <vt:lpstr>Używane czcionki</vt:lpstr>
      </vt:variant>
      <vt:variant>
        <vt:i4>4</vt:i4>
      </vt:variant>
      <vt:variant>
        <vt:lpstr>Motyw</vt:lpstr>
      </vt:variant>
      <vt:variant>
        <vt:i4>1</vt:i4>
      </vt:variant>
      <vt:variant>
        <vt:lpstr>Osadzone serwery OLE</vt:lpstr>
      </vt:variant>
      <vt:variant>
        <vt:i4>1</vt:i4>
      </vt:variant>
      <vt:variant>
        <vt:lpstr>Tytuły slajdów</vt:lpstr>
      </vt:variant>
      <vt:variant>
        <vt:i4>9</vt:i4>
      </vt:variant>
    </vt:vector>
  </HeadingPairs>
  <TitlesOfParts>
    <vt:vector size="15" baseType="lpstr">
      <vt:lpstr>Calibri</vt:lpstr>
      <vt:lpstr>Poppins</vt:lpstr>
      <vt:lpstr>Wingdings</vt:lpstr>
      <vt:lpstr>Arial</vt:lpstr>
      <vt:lpstr>Motyw pakietu Office</vt:lpstr>
      <vt:lpstr>Document</vt:lpstr>
      <vt:lpstr>Dla kursanta</vt:lpstr>
      <vt:lpstr>Projekt Końcowy</vt:lpstr>
      <vt:lpstr>Krótko o projekcie</vt:lpstr>
      <vt:lpstr>Specyfikacja</vt:lpstr>
      <vt:lpstr>Ryzyka Projektowe oraz Produktowe</vt:lpstr>
      <vt:lpstr>Przypadki testowe w narzędziu</vt:lpstr>
      <vt:lpstr>Sesja eksploracyjna</vt:lpstr>
      <vt:lpstr>Raportowanie defektów w narzędziu JIRA</vt:lpstr>
      <vt:lpstr>Elementy dodatkowe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Dla kursanta</dc:title>
  <dc:creator>Wojciech Szubstarski</dc:creator>
  <cp:lastModifiedBy>Wojciech Szubstarski</cp:lastModifiedBy>
  <cp:revision>9</cp:revision>
  <dcterms:modified xsi:type="dcterms:W3CDTF">2022-04-19T20:12:11Z</dcterms:modified>
</cp:coreProperties>
</file>